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8" r:id="rId6"/>
    <p:sldId id="260" r:id="rId7"/>
    <p:sldId id="272" r:id="rId8"/>
    <p:sldId id="261" r:id="rId9"/>
    <p:sldId id="262" r:id="rId10"/>
    <p:sldId id="269" r:id="rId11"/>
    <p:sldId id="263" r:id="rId12"/>
    <p:sldId id="274" r:id="rId13"/>
    <p:sldId id="281" r:id="rId14"/>
    <p:sldId id="275" r:id="rId15"/>
    <p:sldId id="280" r:id="rId16"/>
    <p:sldId id="276" r:id="rId17"/>
    <p:sldId id="278" r:id="rId18"/>
    <p:sldId id="264" r:id="rId19"/>
    <p:sldId id="265" r:id="rId20"/>
    <p:sldId id="270" r:id="rId21"/>
    <p:sldId id="266" r:id="rId22"/>
    <p:sldId id="267" r:id="rId23"/>
  </p:sldIdLst>
  <p:sldSz cx="9144000" cy="6858000" type="screen4x3"/>
  <p:notesSz cx="9144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3" d="100"/>
          <a:sy n="83" d="100"/>
        </p:scale>
        <p:origin x="1203" y="5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uri katiyar" userId="ba72965a79d389ce" providerId="LiveId" clId="{4AF8F62A-6EB3-43B2-B193-F38B815F5118}"/>
    <pc:docChg chg="undo custSel modSld sldOrd">
      <pc:chgData name="gauri katiyar" userId="ba72965a79d389ce" providerId="LiveId" clId="{4AF8F62A-6EB3-43B2-B193-F38B815F5118}" dt="2025-04-30T07:22:51.150" v="4" actId="21"/>
      <pc:docMkLst>
        <pc:docMk/>
      </pc:docMkLst>
      <pc:sldChg chg="addSp delSp mod ord">
        <pc:chgData name="gauri katiyar" userId="ba72965a79d389ce" providerId="LiveId" clId="{4AF8F62A-6EB3-43B2-B193-F38B815F5118}" dt="2025-04-30T07:22:51.150" v="4" actId="21"/>
        <pc:sldMkLst>
          <pc:docMk/>
          <pc:sldMk cId="1486662599" sldId="271"/>
        </pc:sldMkLst>
      </pc:sldChg>
    </pc:docChg>
  </pc:docChgLst>
  <pc:docChgLst>
    <pc:chgData name="gauri katiyar" userId="ba72965a79d389ce" providerId="LiveId" clId="{981984E8-740D-4F52-868C-364A9C4831AB}"/>
    <pc:docChg chg="delSld modSld">
      <pc:chgData name="gauri katiyar" userId="ba72965a79d389ce" providerId="LiveId" clId="{981984E8-740D-4F52-868C-364A9C4831AB}" dt="2025-05-07T12:35:36.426" v="29" actId="20577"/>
      <pc:docMkLst>
        <pc:docMk/>
      </pc:docMkLst>
      <pc:sldChg chg="modSp mod">
        <pc:chgData name="gauri katiyar" userId="ba72965a79d389ce" providerId="LiveId" clId="{981984E8-740D-4F52-868C-364A9C4831AB}" dt="2025-05-07T12:35:36.426" v="29" actId="20577"/>
        <pc:sldMkLst>
          <pc:docMk/>
          <pc:sldMk cId="0" sldId="257"/>
        </pc:sldMkLst>
        <pc:spChg chg="mod">
          <ac:chgData name="gauri katiyar" userId="ba72965a79d389ce" providerId="LiveId" clId="{981984E8-740D-4F52-868C-364A9C4831AB}" dt="2025-05-07T12:35:36.426" v="29" actId="20577"/>
          <ac:spMkLst>
            <pc:docMk/>
            <pc:sldMk cId="0" sldId="257"/>
            <ac:spMk id="6" creationId="{00000000-0000-0000-0000-000000000000}"/>
          </ac:spMkLst>
        </pc:spChg>
        <pc:graphicFrameChg chg="modGraphic">
          <ac:chgData name="gauri katiyar" userId="ba72965a79d389ce" providerId="LiveId" clId="{981984E8-740D-4F52-868C-364A9C4831AB}" dt="2025-05-06T21:06:09.931" v="21" actId="20577"/>
          <ac:graphicFrameMkLst>
            <pc:docMk/>
            <pc:sldMk cId="0" sldId="257"/>
            <ac:graphicFrameMk id="7" creationId="{00000000-0000-0000-0000-000000000000}"/>
          </ac:graphicFrameMkLst>
        </pc:graphicFrameChg>
      </pc:sldChg>
      <pc:sldChg chg="del">
        <pc:chgData name="gauri katiyar" userId="ba72965a79d389ce" providerId="LiveId" clId="{981984E8-740D-4F52-868C-364A9C4831AB}" dt="2025-05-07T12:32:53.802" v="22" actId="2696"/>
        <pc:sldMkLst>
          <pc:docMk/>
          <pc:sldMk cId="1486662599" sldId="271"/>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sz="3200" b="1" i="0">
                <a:solidFill>
                  <a:schemeClr val="tx1"/>
                </a:solidFill>
                <a:latin typeface="Verdana"/>
                <a:cs typeface="Verdana"/>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chemeClr val="tx1"/>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chemeClr val="tx1"/>
                </a:solidFill>
                <a:latin typeface="Verdana"/>
                <a:cs typeface="Verdana"/>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9144000" cy="6858000"/>
          </a:xfrm>
          <a:prstGeom prst="rect">
            <a:avLst/>
          </a:prstGeom>
        </p:spPr>
      </p:pic>
      <p:pic>
        <p:nvPicPr>
          <p:cNvPr id="17" name="bg object 17"/>
          <p:cNvPicPr/>
          <p:nvPr/>
        </p:nvPicPr>
        <p:blipFill>
          <a:blip r:embed="rId3" cstate="print"/>
          <a:stretch>
            <a:fillRect/>
          </a:stretch>
        </p:blipFill>
        <p:spPr>
          <a:xfrm>
            <a:off x="72007" y="6309319"/>
            <a:ext cx="2411755" cy="346690"/>
          </a:xfrm>
          <a:prstGeom prst="rect">
            <a:avLst/>
          </a:prstGeom>
        </p:spPr>
      </p:pic>
      <p:sp>
        <p:nvSpPr>
          <p:cNvPr id="2" name="Holder 2"/>
          <p:cNvSpPr>
            <a:spLocks noGrp="1"/>
          </p:cNvSpPr>
          <p:nvPr>
            <p:ph type="title"/>
          </p:nvPr>
        </p:nvSpPr>
        <p:spPr/>
        <p:txBody>
          <a:bodyPr lIns="0" tIns="0" rIns="0" bIns="0"/>
          <a:lstStyle>
            <a:lvl1pPr>
              <a:defRPr sz="3200" b="1" i="0">
                <a:solidFill>
                  <a:schemeClr val="tx1"/>
                </a:solidFill>
                <a:latin typeface="Verdana"/>
                <a:cs typeface="Verdan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1" y="3"/>
            <a:ext cx="9143998" cy="6857996"/>
          </a:xfrm>
          <a:prstGeom prst="rect">
            <a:avLst/>
          </a:prstGeom>
        </p:spPr>
      </p:pic>
      <p:sp>
        <p:nvSpPr>
          <p:cNvPr id="2" name="Holder 2"/>
          <p:cNvSpPr>
            <a:spLocks noGrp="1"/>
          </p:cNvSpPr>
          <p:nvPr>
            <p:ph type="title"/>
          </p:nvPr>
        </p:nvSpPr>
        <p:spPr>
          <a:xfrm>
            <a:off x="182153" y="153657"/>
            <a:ext cx="8399043" cy="741680"/>
          </a:xfrm>
          <a:prstGeom prst="rect">
            <a:avLst/>
          </a:prstGeom>
        </p:spPr>
        <p:txBody>
          <a:bodyPr wrap="square" lIns="0" tIns="0" rIns="0" bIns="0">
            <a:spAutoFit/>
          </a:bodyPr>
          <a:lstStyle>
            <a:lvl1pPr>
              <a:defRPr sz="3200" b="1" i="0">
                <a:solidFill>
                  <a:schemeClr val="tx1"/>
                </a:solidFill>
                <a:latin typeface="Verdana"/>
                <a:cs typeface="Verdana"/>
              </a:defRPr>
            </a:lvl1pPr>
          </a:lstStyle>
          <a:p>
            <a:endParaRPr/>
          </a:p>
        </p:txBody>
      </p:sp>
      <p:sp>
        <p:nvSpPr>
          <p:cNvPr id="3" name="Holder 3"/>
          <p:cNvSpPr>
            <a:spLocks noGrp="1"/>
          </p:cNvSpPr>
          <p:nvPr>
            <p:ph type="body" idx="1"/>
          </p:nvPr>
        </p:nvSpPr>
        <p:spPr>
          <a:xfrm>
            <a:off x="1657350" y="3079750"/>
            <a:ext cx="6184900" cy="1482089"/>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5/7/2025</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3.png"/><Relationship Id="rId7" Type="http://schemas.openxmlformats.org/officeDocument/2006/relationships/image" Target="../media/image19.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who.int/publications" TargetMode="External"/><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hyperlink" Target="https://www.mayoclinic.org/" TargetMode="External"/><Relationship Id="rId4" Type="http://schemas.openxmlformats.org/officeDocument/2006/relationships/hyperlink" Target="https://www.mohfw.gov.in/"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2"/>
            <a:ext cx="9144000" cy="685038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EFC08-BEDD-89B4-D0E9-74BD2F5DF0E5}"/>
              </a:ext>
            </a:extLst>
          </p:cNvPr>
          <p:cNvSpPr>
            <a:spLocks noGrp="1"/>
          </p:cNvSpPr>
          <p:nvPr>
            <p:ph type="title"/>
          </p:nvPr>
        </p:nvSpPr>
        <p:spPr>
          <a:xfrm>
            <a:off x="78376" y="304800"/>
            <a:ext cx="9342847" cy="492443"/>
          </a:xfrm>
        </p:spPr>
        <p:txBody>
          <a:bodyPr/>
          <a:lstStyle/>
          <a:p>
            <a:r>
              <a:rPr lang="en-IN" spc="-10" dirty="0"/>
              <a:t>Methodology, Tools, </a:t>
            </a:r>
            <a:r>
              <a:rPr lang="en-IN" spc="-25" dirty="0"/>
              <a:t>and </a:t>
            </a:r>
            <a:r>
              <a:rPr lang="en-IN" spc="-10" dirty="0"/>
              <a:t>Techniques</a:t>
            </a:r>
            <a:endParaRPr lang="en-IN" dirty="0"/>
          </a:p>
        </p:txBody>
      </p:sp>
      <p:sp>
        <p:nvSpPr>
          <p:cNvPr id="3" name="Text Placeholder 2">
            <a:extLst>
              <a:ext uri="{FF2B5EF4-FFF2-40B4-BE49-F238E27FC236}">
                <a16:creationId xmlns:a16="http://schemas.microsoft.com/office/drawing/2014/main" id="{098C117B-EBE0-A350-12F4-EBA39E09C4C5}"/>
              </a:ext>
            </a:extLst>
          </p:cNvPr>
          <p:cNvSpPr>
            <a:spLocks noGrp="1"/>
          </p:cNvSpPr>
          <p:nvPr>
            <p:ph type="body" idx="1"/>
          </p:nvPr>
        </p:nvSpPr>
        <p:spPr>
          <a:xfrm>
            <a:off x="228600" y="1150353"/>
            <a:ext cx="8305800" cy="5509200"/>
          </a:xfrm>
        </p:spPr>
        <p:txBody>
          <a:bodyPr/>
          <a:lstStyle/>
          <a:p>
            <a:pPr>
              <a:buNone/>
            </a:pPr>
            <a:r>
              <a:rPr lang="en-IN" sz="2000" b="1" dirty="0"/>
              <a:t>Frontend:</a:t>
            </a:r>
            <a:endParaRPr lang="en-IN" sz="2000" dirty="0"/>
          </a:p>
          <a:p>
            <a:pPr>
              <a:buFont typeface="Arial" panose="020B0604020202020204" pitchFamily="34" charset="0"/>
              <a:buChar char="•"/>
            </a:pPr>
            <a:r>
              <a:rPr lang="en-IN" sz="2000" dirty="0"/>
              <a:t>HTML, CSS, JavaScript (or possibly React.js)</a:t>
            </a:r>
          </a:p>
          <a:p>
            <a:pPr>
              <a:buFont typeface="Arial" panose="020B0604020202020204" pitchFamily="34" charset="0"/>
              <a:buChar char="•"/>
            </a:pPr>
            <a:endParaRPr lang="en-IN" sz="2000" dirty="0"/>
          </a:p>
          <a:p>
            <a:pPr>
              <a:buNone/>
            </a:pPr>
            <a:r>
              <a:rPr lang="en-IN" sz="2000" b="1" dirty="0"/>
              <a:t>Backend:</a:t>
            </a:r>
            <a:endParaRPr lang="en-IN" sz="2000" dirty="0"/>
          </a:p>
          <a:p>
            <a:pPr>
              <a:buFont typeface="Arial" panose="020B0604020202020204" pitchFamily="34" charset="0"/>
              <a:buChar char="•"/>
            </a:pPr>
            <a:r>
              <a:rPr lang="en-IN" sz="2000" dirty="0"/>
              <a:t>Node.js + Express</a:t>
            </a:r>
          </a:p>
          <a:p>
            <a:pPr>
              <a:buFont typeface="Arial" panose="020B0604020202020204" pitchFamily="34" charset="0"/>
              <a:buChar char="•"/>
            </a:pPr>
            <a:endParaRPr lang="en-IN" sz="2000" dirty="0"/>
          </a:p>
          <a:p>
            <a:pPr>
              <a:buNone/>
            </a:pPr>
            <a:r>
              <a:rPr lang="en-IN" sz="2000" b="1" dirty="0"/>
              <a:t>Database:</a:t>
            </a:r>
            <a:endParaRPr lang="en-IN" sz="2000" dirty="0"/>
          </a:p>
          <a:p>
            <a:pPr>
              <a:buFont typeface="Arial" panose="020B0604020202020204" pitchFamily="34" charset="0"/>
              <a:buChar char="•"/>
            </a:pPr>
            <a:r>
              <a:rPr lang="en-IN" sz="2000" dirty="0"/>
              <a:t>MongoDB (NoSQL, for handling varied medical data)</a:t>
            </a:r>
          </a:p>
          <a:p>
            <a:pPr>
              <a:buFont typeface="Arial" panose="020B0604020202020204" pitchFamily="34" charset="0"/>
              <a:buChar char="•"/>
            </a:pPr>
            <a:endParaRPr lang="en-IN" sz="2000" dirty="0"/>
          </a:p>
          <a:p>
            <a:pPr>
              <a:buNone/>
            </a:pPr>
            <a:r>
              <a:rPr lang="en-IN" sz="2000" b="1" dirty="0"/>
              <a:t>Design:</a:t>
            </a:r>
            <a:endParaRPr lang="en-IN" sz="2000" dirty="0"/>
          </a:p>
          <a:p>
            <a:pPr>
              <a:buFont typeface="Arial" panose="020B0604020202020204" pitchFamily="34" charset="0"/>
              <a:buChar char="•"/>
            </a:pPr>
            <a:r>
              <a:rPr lang="en-IN" sz="2000" dirty="0"/>
              <a:t>Figma (wireframes and UI)</a:t>
            </a:r>
          </a:p>
          <a:p>
            <a:pPr>
              <a:buFont typeface="Arial" panose="020B0604020202020204" pitchFamily="34" charset="0"/>
              <a:buChar char="•"/>
            </a:pPr>
            <a:r>
              <a:rPr lang="en-IN" sz="2000" dirty="0"/>
              <a:t>Adobe XD (alternative UI concepts)</a:t>
            </a:r>
          </a:p>
          <a:p>
            <a:pPr>
              <a:buFont typeface="Arial" panose="020B0604020202020204" pitchFamily="34" charset="0"/>
              <a:buChar char="•"/>
            </a:pPr>
            <a:endParaRPr lang="en-IN" sz="2000" dirty="0"/>
          </a:p>
          <a:p>
            <a:pPr>
              <a:buNone/>
            </a:pPr>
            <a:r>
              <a:rPr lang="en-IN" sz="2000" b="1" dirty="0"/>
              <a:t>Others:</a:t>
            </a:r>
            <a:endParaRPr lang="en-IN" sz="2000" dirty="0"/>
          </a:p>
          <a:p>
            <a:pPr>
              <a:buFont typeface="Arial" panose="020B0604020202020204" pitchFamily="34" charset="0"/>
              <a:buChar char="•"/>
            </a:pPr>
            <a:r>
              <a:rPr lang="en-IN" sz="2000" dirty="0"/>
              <a:t>GitHub (version control)</a:t>
            </a:r>
          </a:p>
          <a:p>
            <a:pPr>
              <a:buFont typeface="Arial" panose="020B0604020202020204" pitchFamily="34" charset="0"/>
              <a:buChar char="•"/>
            </a:pPr>
            <a:r>
              <a:rPr lang="en-IN" sz="2000" dirty="0"/>
              <a:t>Postman (API testing)</a:t>
            </a:r>
          </a:p>
          <a:p>
            <a:pPr>
              <a:buFont typeface="Arial" panose="020B0604020202020204" pitchFamily="34" charset="0"/>
              <a:buChar char="•"/>
            </a:pPr>
            <a:r>
              <a:rPr lang="en-IN" sz="2000" dirty="0"/>
              <a:t>Netlify/</a:t>
            </a:r>
            <a:r>
              <a:rPr lang="en-IN" sz="2000" dirty="0" err="1"/>
              <a:t>Vercel</a:t>
            </a:r>
            <a:r>
              <a:rPr lang="en-IN" sz="2000" dirty="0"/>
              <a:t> (deployment platform)</a:t>
            </a:r>
          </a:p>
          <a:p>
            <a:endParaRPr lang="en-IN" dirty="0"/>
          </a:p>
        </p:txBody>
      </p:sp>
      <p:sp>
        <p:nvSpPr>
          <p:cNvPr id="4" name="object 6">
            <a:extLst>
              <a:ext uri="{FF2B5EF4-FFF2-40B4-BE49-F238E27FC236}">
                <a16:creationId xmlns:a16="http://schemas.microsoft.com/office/drawing/2014/main" id="{75BED11A-A0F0-A7C1-0BC0-711D5EEB487A}"/>
              </a:ext>
            </a:extLst>
          </p:cNvPr>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spTree>
    <p:extLst>
      <p:ext uri="{BB962C8B-B14F-4D97-AF65-F5344CB8AC3E}">
        <p14:creationId xmlns:p14="http://schemas.microsoft.com/office/powerpoint/2010/main" val="3462513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9144000" cy="6825741"/>
          </a:xfrm>
          <a:prstGeom prst="rect">
            <a:avLst/>
          </a:prstGeom>
        </p:spPr>
      </p:pic>
      <p:sp>
        <p:nvSpPr>
          <p:cNvPr id="3" name="object 3"/>
          <p:cNvSpPr txBox="1">
            <a:spLocks noGrp="1"/>
          </p:cNvSpPr>
          <p:nvPr>
            <p:ph type="title"/>
          </p:nvPr>
        </p:nvSpPr>
        <p:spPr>
          <a:xfrm>
            <a:off x="255873" y="382257"/>
            <a:ext cx="5370830" cy="513080"/>
          </a:xfrm>
          <a:prstGeom prst="rect">
            <a:avLst/>
          </a:prstGeom>
        </p:spPr>
        <p:txBody>
          <a:bodyPr vert="horz" wrap="square" lIns="0" tIns="12700" rIns="0" bIns="0" rtlCol="0">
            <a:spAutoFit/>
          </a:bodyPr>
          <a:lstStyle/>
          <a:p>
            <a:pPr marL="12700">
              <a:lnSpc>
                <a:spcPct val="100000"/>
              </a:lnSpc>
              <a:spcBef>
                <a:spcPts val="100"/>
              </a:spcBef>
              <a:tabLst>
                <a:tab pos="3089910" algn="l"/>
              </a:tabLst>
            </a:pPr>
            <a:r>
              <a:rPr spc="-10" dirty="0"/>
              <a:t>Methodology</a:t>
            </a:r>
            <a:r>
              <a:rPr dirty="0"/>
              <a:t>	</a:t>
            </a:r>
            <a:r>
              <a:rPr spc="-10" dirty="0"/>
              <a:t>Flowchart</a:t>
            </a:r>
          </a:p>
        </p:txBody>
      </p:sp>
      <p:grpSp>
        <p:nvGrpSpPr>
          <p:cNvPr id="4" name="object 4"/>
          <p:cNvGrpSpPr/>
          <p:nvPr/>
        </p:nvGrpSpPr>
        <p:grpSpPr>
          <a:xfrm>
            <a:off x="0" y="1048753"/>
            <a:ext cx="9144000" cy="5607685"/>
            <a:chOff x="0" y="1048753"/>
            <a:chExt cx="9144000" cy="5607685"/>
          </a:xfrm>
        </p:grpSpPr>
        <p:sp>
          <p:nvSpPr>
            <p:cNvPr id="5" name="object 5"/>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6" name="object 6"/>
            <p:cNvPicPr/>
            <p:nvPr/>
          </p:nvPicPr>
          <p:blipFill>
            <a:blip r:embed="rId3" cstate="print"/>
            <a:stretch>
              <a:fillRect/>
            </a:stretch>
          </p:blipFill>
          <p:spPr>
            <a:xfrm>
              <a:off x="72007" y="6309319"/>
              <a:ext cx="2411755" cy="346690"/>
            </a:xfrm>
            <a:prstGeom prst="rect">
              <a:avLst/>
            </a:prstGeom>
          </p:spPr>
        </p:pic>
      </p:grpSp>
      <p:sp>
        <p:nvSpPr>
          <p:cNvPr id="7" name="object 7"/>
          <p:cNvSpPr txBox="1"/>
          <p:nvPr/>
        </p:nvSpPr>
        <p:spPr>
          <a:xfrm>
            <a:off x="111883" y="1306448"/>
            <a:ext cx="5399932" cy="435376"/>
          </a:xfrm>
          <a:prstGeom prst="rect">
            <a:avLst/>
          </a:prstGeom>
          <a:ln w="25400">
            <a:solidFill>
              <a:srgbClr val="4F81BD"/>
            </a:solidFill>
          </a:ln>
        </p:spPr>
        <p:txBody>
          <a:bodyPr vert="horz" wrap="square" lIns="0" tIns="156845" rIns="0" bIns="0" rtlCol="0">
            <a:spAutoFit/>
          </a:bodyPr>
          <a:lstStyle/>
          <a:p>
            <a:pPr marL="126364">
              <a:lnSpc>
                <a:spcPct val="100000"/>
              </a:lnSpc>
              <a:spcBef>
                <a:spcPts val="1235"/>
              </a:spcBef>
            </a:pPr>
            <a:r>
              <a:rPr sz="1800" dirty="0">
                <a:latin typeface="Verdana"/>
                <a:cs typeface="Verdana"/>
              </a:rPr>
              <a:t>1.</a:t>
            </a:r>
            <a:r>
              <a:rPr lang="en-IN" sz="1800" dirty="0">
                <a:latin typeface="Verdana"/>
                <a:cs typeface="Verdana"/>
              </a:rPr>
              <a:t> . User accesses The Medico website.</a:t>
            </a:r>
            <a:endParaRPr sz="1800" dirty="0">
              <a:latin typeface="Verdana"/>
              <a:cs typeface="Verdana"/>
            </a:endParaRPr>
          </a:p>
        </p:txBody>
      </p:sp>
      <p:sp>
        <p:nvSpPr>
          <p:cNvPr id="8" name="object 8"/>
          <p:cNvSpPr txBox="1"/>
          <p:nvPr/>
        </p:nvSpPr>
        <p:spPr>
          <a:xfrm>
            <a:off x="149497" y="2101991"/>
            <a:ext cx="4838700" cy="318677"/>
          </a:xfrm>
          <a:prstGeom prst="rect">
            <a:avLst/>
          </a:prstGeom>
          <a:ln w="25400">
            <a:solidFill>
              <a:srgbClr val="4F81BD"/>
            </a:solidFill>
          </a:ln>
        </p:spPr>
        <p:txBody>
          <a:bodyPr vert="horz" wrap="square" lIns="0" tIns="41275" rIns="0" bIns="0" rtlCol="0">
            <a:spAutoFit/>
          </a:bodyPr>
          <a:lstStyle/>
          <a:p>
            <a:pPr marL="74295">
              <a:lnSpc>
                <a:spcPct val="100000"/>
              </a:lnSpc>
              <a:spcBef>
                <a:spcPts val="325"/>
              </a:spcBef>
            </a:pPr>
            <a:r>
              <a:rPr sz="1800" dirty="0">
                <a:latin typeface="Verdana"/>
                <a:cs typeface="Verdana"/>
              </a:rPr>
              <a:t>2.</a:t>
            </a:r>
            <a:r>
              <a:rPr sz="1800" spc="-30" dirty="0">
                <a:latin typeface="Verdana"/>
                <a:cs typeface="Verdana"/>
              </a:rPr>
              <a:t> </a:t>
            </a:r>
            <a:r>
              <a:rPr lang="en-US" sz="1800" spc="-30" dirty="0">
                <a:latin typeface="Verdana"/>
                <a:cs typeface="Verdana"/>
              </a:rPr>
              <a:t>Searches or browses doctors/services.</a:t>
            </a:r>
            <a:endParaRPr sz="1800" dirty="0">
              <a:latin typeface="Verdana"/>
              <a:cs typeface="Verdana"/>
            </a:endParaRPr>
          </a:p>
        </p:txBody>
      </p:sp>
      <p:sp>
        <p:nvSpPr>
          <p:cNvPr id="10" name="object 10"/>
          <p:cNvSpPr txBox="1"/>
          <p:nvPr/>
        </p:nvSpPr>
        <p:spPr>
          <a:xfrm>
            <a:off x="162668" y="3356929"/>
            <a:ext cx="4802089" cy="364843"/>
          </a:xfrm>
          <a:prstGeom prst="rect">
            <a:avLst/>
          </a:prstGeom>
          <a:ln w="25400">
            <a:solidFill>
              <a:srgbClr val="4F81BD"/>
            </a:solidFill>
          </a:ln>
        </p:spPr>
        <p:txBody>
          <a:bodyPr vert="horz" wrap="square" lIns="0" tIns="86995" rIns="0" bIns="0" rtlCol="0">
            <a:spAutoFit/>
          </a:bodyPr>
          <a:lstStyle/>
          <a:p>
            <a:pPr marL="61594">
              <a:lnSpc>
                <a:spcPct val="100000"/>
              </a:lnSpc>
              <a:spcBef>
                <a:spcPts val="685"/>
              </a:spcBef>
            </a:pPr>
            <a:r>
              <a:rPr sz="1800" dirty="0">
                <a:latin typeface="Verdana"/>
                <a:cs typeface="Verdana"/>
              </a:rPr>
              <a:t>4.</a:t>
            </a:r>
            <a:r>
              <a:rPr sz="1800" spc="-40" dirty="0">
                <a:latin typeface="Verdana"/>
                <a:cs typeface="Verdana"/>
              </a:rPr>
              <a:t> </a:t>
            </a:r>
            <a:r>
              <a:rPr lang="en-US" sz="1800" spc="-40" dirty="0">
                <a:latin typeface="Verdana"/>
                <a:cs typeface="Verdana"/>
              </a:rPr>
              <a:t>Books an appointment via a form.</a:t>
            </a:r>
            <a:endParaRPr sz="1800" dirty="0">
              <a:latin typeface="Verdana"/>
              <a:cs typeface="Verdana"/>
            </a:endParaRPr>
          </a:p>
        </p:txBody>
      </p:sp>
      <p:sp>
        <p:nvSpPr>
          <p:cNvPr id="11" name="object 11"/>
          <p:cNvSpPr txBox="1"/>
          <p:nvPr/>
        </p:nvSpPr>
        <p:spPr>
          <a:xfrm>
            <a:off x="191770" y="3969674"/>
            <a:ext cx="5370830" cy="357790"/>
          </a:xfrm>
          <a:prstGeom prst="rect">
            <a:avLst/>
          </a:prstGeom>
          <a:ln w="25400">
            <a:solidFill>
              <a:srgbClr val="4F81BD"/>
            </a:solidFill>
          </a:ln>
        </p:spPr>
        <p:txBody>
          <a:bodyPr vert="horz" wrap="square" lIns="0" tIns="80010" rIns="0" bIns="0" rtlCol="0">
            <a:spAutoFit/>
          </a:bodyPr>
          <a:lstStyle/>
          <a:p>
            <a:pPr marL="36195">
              <a:lnSpc>
                <a:spcPct val="100000"/>
              </a:lnSpc>
              <a:spcBef>
                <a:spcPts val="630"/>
              </a:spcBef>
            </a:pPr>
            <a:r>
              <a:rPr sz="1800" dirty="0">
                <a:latin typeface="Verdana"/>
                <a:cs typeface="Verdana"/>
              </a:rPr>
              <a:t>5.</a:t>
            </a:r>
            <a:r>
              <a:rPr sz="1800" spc="-45" dirty="0">
                <a:latin typeface="Verdana"/>
                <a:cs typeface="Verdana"/>
              </a:rPr>
              <a:t> </a:t>
            </a:r>
            <a:r>
              <a:rPr lang="en-US" sz="1800" spc="-45" dirty="0">
                <a:latin typeface="Verdana"/>
                <a:cs typeface="Verdana"/>
              </a:rPr>
              <a:t>Appointment data is saved and confirmed.</a:t>
            </a:r>
            <a:endParaRPr sz="1800" dirty="0">
              <a:latin typeface="Verdana"/>
              <a:cs typeface="Verdana"/>
            </a:endParaRPr>
          </a:p>
        </p:txBody>
      </p:sp>
      <p:sp>
        <p:nvSpPr>
          <p:cNvPr id="12" name="object 12"/>
          <p:cNvSpPr txBox="1"/>
          <p:nvPr/>
        </p:nvSpPr>
        <p:spPr>
          <a:xfrm>
            <a:off x="191770" y="4585070"/>
            <a:ext cx="6821389" cy="351378"/>
          </a:xfrm>
          <a:prstGeom prst="rect">
            <a:avLst/>
          </a:prstGeom>
          <a:ln w="25400">
            <a:solidFill>
              <a:srgbClr val="4F81BD"/>
            </a:solidFill>
          </a:ln>
        </p:spPr>
        <p:txBody>
          <a:bodyPr vert="horz" wrap="square" lIns="0" tIns="73660" rIns="0" bIns="0" rtlCol="0">
            <a:spAutoFit/>
          </a:bodyPr>
          <a:lstStyle/>
          <a:p>
            <a:pPr marL="23495">
              <a:lnSpc>
                <a:spcPct val="100000"/>
              </a:lnSpc>
              <a:spcBef>
                <a:spcPts val="580"/>
              </a:spcBef>
            </a:pPr>
            <a:r>
              <a:rPr sz="1800" dirty="0">
                <a:latin typeface="Verdana"/>
                <a:cs typeface="Verdana"/>
              </a:rPr>
              <a:t>6</a:t>
            </a:r>
            <a:r>
              <a:rPr lang="en-IN" sz="1800" dirty="0">
                <a:latin typeface="Verdana"/>
                <a:cs typeface="Verdana"/>
              </a:rPr>
              <a:t>. </a:t>
            </a:r>
            <a:r>
              <a:rPr lang="en-US" sz="1800" dirty="0">
                <a:latin typeface="Verdana"/>
                <a:cs typeface="Verdana"/>
              </a:rPr>
              <a:t>Admin manages doctors and bookings via backend.</a:t>
            </a:r>
            <a:endParaRPr sz="1800" dirty="0">
              <a:latin typeface="Verdana"/>
              <a:cs typeface="Verdana"/>
            </a:endParaRPr>
          </a:p>
        </p:txBody>
      </p:sp>
      <p:sp>
        <p:nvSpPr>
          <p:cNvPr id="37" name="Rectangle 36">
            <a:extLst>
              <a:ext uri="{FF2B5EF4-FFF2-40B4-BE49-F238E27FC236}">
                <a16:creationId xmlns:a16="http://schemas.microsoft.com/office/drawing/2014/main" id="{117DCC40-BE98-6582-C8E3-3E46ABB3D3F4}"/>
              </a:ext>
            </a:extLst>
          </p:cNvPr>
          <p:cNvSpPr/>
          <p:nvPr/>
        </p:nvSpPr>
        <p:spPr>
          <a:xfrm>
            <a:off x="149497" y="5222969"/>
            <a:ext cx="6847732" cy="44099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solidFill>
                  <a:schemeClr val="tx1"/>
                </a:solidFill>
              </a:rPr>
              <a:t>       </a:t>
            </a:r>
          </a:p>
        </p:txBody>
      </p:sp>
      <p:sp>
        <p:nvSpPr>
          <p:cNvPr id="38" name="TextBox 37">
            <a:extLst>
              <a:ext uri="{FF2B5EF4-FFF2-40B4-BE49-F238E27FC236}">
                <a16:creationId xmlns:a16="http://schemas.microsoft.com/office/drawing/2014/main" id="{79E17D0A-FE0D-1BFD-E29A-F8AD50DCE047}"/>
              </a:ext>
            </a:extLst>
          </p:cNvPr>
          <p:cNvSpPr txBox="1"/>
          <p:nvPr/>
        </p:nvSpPr>
        <p:spPr>
          <a:xfrm>
            <a:off x="-685800" y="5299718"/>
            <a:ext cx="6889248" cy="646331"/>
          </a:xfrm>
          <a:prstGeom prst="rect">
            <a:avLst/>
          </a:prstGeom>
          <a:noFill/>
        </p:spPr>
        <p:txBody>
          <a:bodyPr wrap="square" rtlCol="0">
            <a:spAutoFit/>
          </a:bodyPr>
          <a:lstStyle/>
          <a:p>
            <a:pPr algn="ctr"/>
            <a:r>
              <a:rPr lang="en-IN" dirty="0">
                <a:solidFill>
                  <a:schemeClr val="tx1"/>
                </a:solidFill>
              </a:rPr>
              <a:t>7.  </a:t>
            </a:r>
            <a:r>
              <a:rPr lang="en-US" dirty="0">
                <a:solidFill>
                  <a:schemeClr val="tx1"/>
                </a:solidFill>
              </a:rPr>
              <a:t>Website is responsive and deployed on Netlify.                          </a:t>
            </a:r>
            <a:endParaRPr lang="en-IN" dirty="0">
              <a:solidFill>
                <a:schemeClr val="tx1"/>
              </a:solidFill>
            </a:endParaRPr>
          </a:p>
          <a:p>
            <a:endParaRPr lang="en-IN" dirty="0"/>
          </a:p>
        </p:txBody>
      </p:sp>
      <p:sp>
        <p:nvSpPr>
          <p:cNvPr id="39" name="Rectangle 38">
            <a:extLst>
              <a:ext uri="{FF2B5EF4-FFF2-40B4-BE49-F238E27FC236}">
                <a16:creationId xmlns:a16="http://schemas.microsoft.com/office/drawing/2014/main" id="{34A94F9B-8950-4932-2710-9FAF5480608E}"/>
              </a:ext>
            </a:extLst>
          </p:cNvPr>
          <p:cNvSpPr/>
          <p:nvPr/>
        </p:nvSpPr>
        <p:spPr>
          <a:xfrm>
            <a:off x="149497" y="2701611"/>
            <a:ext cx="4572000" cy="364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40" name="TextBox 39">
            <a:extLst>
              <a:ext uri="{FF2B5EF4-FFF2-40B4-BE49-F238E27FC236}">
                <a16:creationId xmlns:a16="http://schemas.microsoft.com/office/drawing/2014/main" id="{3FD00A22-93C7-121E-AC58-14C03D6A07C8}"/>
              </a:ext>
            </a:extLst>
          </p:cNvPr>
          <p:cNvSpPr txBox="1"/>
          <p:nvPr/>
        </p:nvSpPr>
        <p:spPr>
          <a:xfrm>
            <a:off x="136325" y="2702755"/>
            <a:ext cx="4585172" cy="646331"/>
          </a:xfrm>
          <a:prstGeom prst="rect">
            <a:avLst/>
          </a:prstGeom>
          <a:noFill/>
        </p:spPr>
        <p:txBody>
          <a:bodyPr wrap="square" rtlCol="0">
            <a:spAutoFit/>
          </a:bodyPr>
          <a:lstStyle/>
          <a:p>
            <a:r>
              <a:rPr lang="en-US" sz="1800" dirty="0">
                <a:latin typeface="Verdana"/>
                <a:cs typeface="Verdana"/>
              </a:rPr>
              <a:t>3.</a:t>
            </a:r>
            <a:r>
              <a:rPr lang="en-US" sz="1800" spc="-50" dirty="0">
                <a:latin typeface="Verdana"/>
                <a:cs typeface="Verdana"/>
              </a:rPr>
              <a:t> Views doctor profiles and details.</a:t>
            </a:r>
            <a:endParaRPr lang="en-US" sz="1800" dirty="0">
              <a:latin typeface="Verdana"/>
              <a:cs typeface="Verdana"/>
            </a:endParaRPr>
          </a:p>
          <a:p>
            <a:endParaRPr lang="en-IN" dirty="0"/>
          </a:p>
        </p:txBody>
      </p:sp>
      <p:cxnSp>
        <p:nvCxnSpPr>
          <p:cNvPr id="42" name="Straight Connector 41">
            <a:extLst>
              <a:ext uri="{FF2B5EF4-FFF2-40B4-BE49-F238E27FC236}">
                <a16:creationId xmlns:a16="http://schemas.microsoft.com/office/drawing/2014/main" id="{44B3405C-B383-9138-3E0D-D6FCF8B9D55E}"/>
              </a:ext>
            </a:extLst>
          </p:cNvPr>
          <p:cNvCxnSpPr>
            <a:cxnSpLocks/>
          </p:cNvCxnSpPr>
          <p:nvPr/>
        </p:nvCxnSpPr>
        <p:spPr>
          <a:xfrm flipH="1">
            <a:off x="2557388" y="1741824"/>
            <a:ext cx="6324" cy="3564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55C6D00-E262-F43A-D9B4-8A0B6A227042}"/>
              </a:ext>
            </a:extLst>
          </p:cNvPr>
          <p:cNvCxnSpPr>
            <a:stCxn id="8" idx="2"/>
          </p:cNvCxnSpPr>
          <p:nvPr/>
        </p:nvCxnSpPr>
        <p:spPr>
          <a:xfrm flipH="1">
            <a:off x="2563712" y="2420668"/>
            <a:ext cx="5135" cy="2576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0B694948-AC92-F74F-BE33-375B91F89A0C}"/>
              </a:ext>
            </a:extLst>
          </p:cNvPr>
          <p:cNvCxnSpPr/>
          <p:nvPr/>
        </p:nvCxnSpPr>
        <p:spPr>
          <a:xfrm>
            <a:off x="2568847" y="3066454"/>
            <a:ext cx="0" cy="2576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6FB33E41-CD67-5309-8F8C-2BC0FA65138B}"/>
              </a:ext>
            </a:extLst>
          </p:cNvPr>
          <p:cNvCxnSpPr/>
          <p:nvPr/>
        </p:nvCxnSpPr>
        <p:spPr>
          <a:xfrm>
            <a:off x="2566279" y="3721772"/>
            <a:ext cx="0" cy="24790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C4999F5-87C9-C3D4-4C43-3EDB9D184A41}"/>
              </a:ext>
            </a:extLst>
          </p:cNvPr>
          <p:cNvCxnSpPr/>
          <p:nvPr/>
        </p:nvCxnSpPr>
        <p:spPr>
          <a:xfrm>
            <a:off x="2557388" y="4327464"/>
            <a:ext cx="8891" cy="2576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88160B4-2EF4-B48B-BB8D-5F578AC07855}"/>
              </a:ext>
            </a:extLst>
          </p:cNvPr>
          <p:cNvCxnSpPr>
            <a:cxnSpLocks/>
          </p:cNvCxnSpPr>
          <p:nvPr/>
        </p:nvCxnSpPr>
        <p:spPr>
          <a:xfrm>
            <a:off x="2590800" y="4950906"/>
            <a:ext cx="0" cy="2720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A18E1B-A426-2DFB-2F5C-2604984CE2D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929119"/>
            <a:ext cx="9144000" cy="4999761"/>
          </a:xfrm>
          <a:prstGeom prst="rect">
            <a:avLst/>
          </a:prstGeom>
        </p:spPr>
      </p:pic>
    </p:spTree>
    <p:extLst>
      <p:ext uri="{BB962C8B-B14F-4D97-AF65-F5344CB8AC3E}">
        <p14:creationId xmlns:p14="http://schemas.microsoft.com/office/powerpoint/2010/main" val="40540957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55E25D3-309A-155D-1D20-166CBF87E8A7}"/>
              </a:ext>
            </a:extLst>
          </p:cNvPr>
          <p:cNvPicPr>
            <a:picLocks noChangeAspect="1"/>
          </p:cNvPicPr>
          <p:nvPr/>
        </p:nvPicPr>
        <p:blipFill>
          <a:blip r:embed="rId2"/>
          <a:stretch>
            <a:fillRect/>
          </a:stretch>
        </p:blipFill>
        <p:spPr>
          <a:xfrm>
            <a:off x="0" y="1000125"/>
            <a:ext cx="9144000" cy="4857750"/>
          </a:xfrm>
          <a:prstGeom prst="rect">
            <a:avLst/>
          </a:prstGeom>
        </p:spPr>
      </p:pic>
    </p:spTree>
    <p:extLst>
      <p:ext uri="{BB962C8B-B14F-4D97-AF65-F5344CB8AC3E}">
        <p14:creationId xmlns:p14="http://schemas.microsoft.com/office/powerpoint/2010/main" val="666832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B19A2E6-6020-FD77-35A9-05A49E6541C1}"/>
              </a:ext>
            </a:extLst>
          </p:cNvPr>
          <p:cNvPicPr>
            <a:picLocks noChangeAspect="1"/>
          </p:cNvPicPr>
          <p:nvPr/>
        </p:nvPicPr>
        <p:blipFill>
          <a:blip r:embed="rId2"/>
          <a:stretch>
            <a:fillRect/>
          </a:stretch>
        </p:blipFill>
        <p:spPr>
          <a:xfrm>
            <a:off x="0" y="990816"/>
            <a:ext cx="9144000" cy="4876368"/>
          </a:xfrm>
          <a:prstGeom prst="rect">
            <a:avLst/>
          </a:prstGeom>
        </p:spPr>
      </p:pic>
    </p:spTree>
    <p:extLst>
      <p:ext uri="{BB962C8B-B14F-4D97-AF65-F5344CB8AC3E}">
        <p14:creationId xmlns:p14="http://schemas.microsoft.com/office/powerpoint/2010/main" val="3296710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06E5FD-9FF8-F10D-9664-11CBF1DCD1FB}"/>
              </a:ext>
            </a:extLst>
          </p:cNvPr>
          <p:cNvPicPr>
            <a:picLocks noChangeAspect="1"/>
          </p:cNvPicPr>
          <p:nvPr/>
        </p:nvPicPr>
        <p:blipFill>
          <a:blip r:embed="rId2"/>
          <a:stretch>
            <a:fillRect/>
          </a:stretch>
        </p:blipFill>
        <p:spPr>
          <a:xfrm>
            <a:off x="0" y="1017076"/>
            <a:ext cx="9144000" cy="4823847"/>
          </a:xfrm>
          <a:prstGeom prst="rect">
            <a:avLst/>
          </a:prstGeom>
        </p:spPr>
      </p:pic>
    </p:spTree>
    <p:extLst>
      <p:ext uri="{BB962C8B-B14F-4D97-AF65-F5344CB8AC3E}">
        <p14:creationId xmlns:p14="http://schemas.microsoft.com/office/powerpoint/2010/main" val="3393345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93E62E-F616-E2F7-65EA-0CBA98B218FB}"/>
              </a:ext>
            </a:extLst>
          </p:cNvPr>
          <p:cNvPicPr>
            <a:picLocks noChangeAspect="1"/>
          </p:cNvPicPr>
          <p:nvPr/>
        </p:nvPicPr>
        <p:blipFill>
          <a:blip r:embed="rId2"/>
          <a:stretch>
            <a:fillRect/>
          </a:stretch>
        </p:blipFill>
        <p:spPr>
          <a:xfrm>
            <a:off x="0" y="938719"/>
            <a:ext cx="9144000" cy="4980561"/>
          </a:xfrm>
          <a:prstGeom prst="rect">
            <a:avLst/>
          </a:prstGeom>
        </p:spPr>
      </p:pic>
    </p:spTree>
    <p:extLst>
      <p:ext uri="{BB962C8B-B14F-4D97-AF65-F5344CB8AC3E}">
        <p14:creationId xmlns:p14="http://schemas.microsoft.com/office/powerpoint/2010/main" val="23492057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93C6BFB-2DD8-EE99-7744-D342464802A6}"/>
              </a:ext>
            </a:extLst>
          </p:cNvPr>
          <p:cNvPicPr>
            <a:picLocks noChangeAspect="1"/>
          </p:cNvPicPr>
          <p:nvPr/>
        </p:nvPicPr>
        <p:blipFill>
          <a:blip r:embed="rId2"/>
          <a:stretch>
            <a:fillRect/>
          </a:stretch>
        </p:blipFill>
        <p:spPr>
          <a:xfrm>
            <a:off x="0" y="941508"/>
            <a:ext cx="9144000" cy="4974983"/>
          </a:xfrm>
          <a:prstGeom prst="rect">
            <a:avLst/>
          </a:prstGeom>
        </p:spPr>
      </p:pic>
    </p:spTree>
    <p:extLst>
      <p:ext uri="{BB962C8B-B14F-4D97-AF65-F5344CB8AC3E}">
        <p14:creationId xmlns:p14="http://schemas.microsoft.com/office/powerpoint/2010/main" val="8004915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 y="0"/>
            <a:ext cx="9143998" cy="6858000"/>
          </a:xfrm>
          <a:prstGeom prst="rect">
            <a:avLst/>
          </a:prstGeom>
        </p:spPr>
      </p:pic>
      <p:sp>
        <p:nvSpPr>
          <p:cNvPr id="3" name="object 3"/>
          <p:cNvSpPr txBox="1">
            <a:spLocks noGrp="1"/>
          </p:cNvSpPr>
          <p:nvPr>
            <p:ph type="title"/>
          </p:nvPr>
        </p:nvSpPr>
        <p:spPr>
          <a:prstGeom prst="rect">
            <a:avLst/>
          </a:prstGeom>
        </p:spPr>
        <p:txBody>
          <a:bodyPr vert="horz" wrap="square" lIns="0" tIns="241300" rIns="0" bIns="0" rtlCol="0">
            <a:spAutoFit/>
          </a:bodyPr>
          <a:lstStyle/>
          <a:p>
            <a:pPr marL="86360">
              <a:lnSpc>
                <a:spcPct val="100000"/>
              </a:lnSpc>
              <a:spcBef>
                <a:spcPts val="100"/>
              </a:spcBef>
            </a:pPr>
            <a:r>
              <a:rPr dirty="0"/>
              <a:t>Project</a:t>
            </a:r>
            <a:r>
              <a:rPr spc="-155" dirty="0"/>
              <a:t> </a:t>
            </a:r>
            <a:r>
              <a:rPr spc="-10" dirty="0"/>
              <a:t>Timeline</a:t>
            </a:r>
          </a:p>
        </p:txBody>
      </p:sp>
      <p:sp>
        <p:nvSpPr>
          <p:cNvPr id="4" name="object 4"/>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5" name="object 5"/>
          <p:cNvPicPr/>
          <p:nvPr/>
        </p:nvPicPr>
        <p:blipFill>
          <a:blip r:embed="rId3" cstate="print"/>
          <a:stretch>
            <a:fillRect/>
          </a:stretch>
        </p:blipFill>
        <p:spPr>
          <a:xfrm>
            <a:off x="72007" y="6309319"/>
            <a:ext cx="2411755" cy="346690"/>
          </a:xfrm>
          <a:prstGeom prst="rect">
            <a:avLst/>
          </a:prstGeom>
        </p:spPr>
      </p:pic>
      <p:grpSp>
        <p:nvGrpSpPr>
          <p:cNvPr id="6" name="object 6"/>
          <p:cNvGrpSpPr/>
          <p:nvPr/>
        </p:nvGrpSpPr>
        <p:grpSpPr>
          <a:xfrm>
            <a:off x="600025" y="3138631"/>
            <a:ext cx="7435215" cy="648335"/>
            <a:chOff x="600025" y="3138631"/>
            <a:chExt cx="7435215" cy="648335"/>
          </a:xfrm>
        </p:grpSpPr>
        <p:pic>
          <p:nvPicPr>
            <p:cNvPr id="7" name="object 7"/>
            <p:cNvPicPr/>
            <p:nvPr/>
          </p:nvPicPr>
          <p:blipFill>
            <a:blip r:embed="rId4" cstate="print"/>
            <a:stretch>
              <a:fillRect/>
            </a:stretch>
          </p:blipFill>
          <p:spPr>
            <a:xfrm>
              <a:off x="600025" y="3138631"/>
              <a:ext cx="7435138" cy="648115"/>
            </a:xfrm>
            <a:prstGeom prst="rect">
              <a:avLst/>
            </a:prstGeom>
          </p:spPr>
        </p:pic>
        <p:pic>
          <p:nvPicPr>
            <p:cNvPr id="8" name="object 8"/>
            <p:cNvPicPr/>
            <p:nvPr/>
          </p:nvPicPr>
          <p:blipFill>
            <a:blip r:embed="rId5" cstate="print"/>
            <a:stretch>
              <a:fillRect/>
            </a:stretch>
          </p:blipFill>
          <p:spPr>
            <a:xfrm>
              <a:off x="642888" y="3161503"/>
              <a:ext cx="7349413" cy="562390"/>
            </a:xfrm>
            <a:prstGeom prst="rect">
              <a:avLst/>
            </a:prstGeom>
          </p:spPr>
        </p:pic>
        <p:sp>
          <p:nvSpPr>
            <p:cNvPr id="9" name="object 9"/>
            <p:cNvSpPr/>
            <p:nvPr/>
          </p:nvSpPr>
          <p:spPr>
            <a:xfrm>
              <a:off x="642887" y="3161499"/>
              <a:ext cx="7349490" cy="562610"/>
            </a:xfrm>
            <a:custGeom>
              <a:avLst/>
              <a:gdLst/>
              <a:ahLst/>
              <a:cxnLst/>
              <a:rect l="l" t="t" r="r" b="b"/>
              <a:pathLst>
                <a:path w="7349490" h="562610">
                  <a:moveTo>
                    <a:pt x="0" y="0"/>
                  </a:moveTo>
                  <a:lnTo>
                    <a:pt x="7349413" y="0"/>
                  </a:lnTo>
                  <a:lnTo>
                    <a:pt x="7349413" y="562390"/>
                  </a:lnTo>
                  <a:lnTo>
                    <a:pt x="0" y="562390"/>
                  </a:lnTo>
                  <a:lnTo>
                    <a:pt x="0" y="0"/>
                  </a:lnTo>
                  <a:close/>
                </a:path>
              </a:pathLst>
            </a:custGeom>
            <a:ln w="9525">
              <a:solidFill>
                <a:srgbClr val="7D60A0"/>
              </a:solidFill>
            </a:ln>
          </p:spPr>
          <p:txBody>
            <a:bodyPr wrap="square" lIns="0" tIns="0" rIns="0" bIns="0" rtlCol="0"/>
            <a:lstStyle/>
            <a:p>
              <a:endParaRPr/>
            </a:p>
          </p:txBody>
        </p:sp>
      </p:grpSp>
      <p:sp>
        <p:nvSpPr>
          <p:cNvPr id="10" name="object 10"/>
          <p:cNvSpPr txBox="1"/>
          <p:nvPr/>
        </p:nvSpPr>
        <p:spPr>
          <a:xfrm>
            <a:off x="647650" y="3264712"/>
            <a:ext cx="7339965" cy="299720"/>
          </a:xfrm>
          <a:prstGeom prst="rect">
            <a:avLst/>
          </a:prstGeom>
        </p:spPr>
        <p:txBody>
          <a:bodyPr vert="horz" wrap="square" lIns="0" tIns="12700" rIns="0" bIns="0" rtlCol="0">
            <a:spAutoFit/>
          </a:bodyPr>
          <a:lstStyle/>
          <a:p>
            <a:pPr algn="ctr">
              <a:lnSpc>
                <a:spcPct val="100000"/>
              </a:lnSpc>
              <a:spcBef>
                <a:spcPts val="100"/>
              </a:spcBef>
            </a:pPr>
            <a:r>
              <a:rPr sz="1800" dirty="0">
                <a:latin typeface="Calibri"/>
                <a:cs typeface="Calibri"/>
              </a:rPr>
              <a:t>Project</a:t>
            </a:r>
            <a:r>
              <a:rPr sz="1800" spc="-60" dirty="0">
                <a:latin typeface="Calibri"/>
                <a:cs typeface="Calibri"/>
              </a:rPr>
              <a:t> </a:t>
            </a:r>
            <a:r>
              <a:rPr sz="1800" spc="-10" dirty="0">
                <a:latin typeface="Calibri"/>
                <a:cs typeface="Calibri"/>
              </a:rPr>
              <a:t>timeline</a:t>
            </a:r>
            <a:endParaRPr sz="1800">
              <a:latin typeface="Calibri"/>
              <a:cs typeface="Calibri"/>
            </a:endParaRPr>
          </a:p>
        </p:txBody>
      </p:sp>
      <p:grpSp>
        <p:nvGrpSpPr>
          <p:cNvPr id="11" name="object 11"/>
          <p:cNvGrpSpPr/>
          <p:nvPr/>
        </p:nvGrpSpPr>
        <p:grpSpPr>
          <a:xfrm>
            <a:off x="815339" y="1653705"/>
            <a:ext cx="3855720" cy="3382010"/>
            <a:chOff x="815339" y="1653705"/>
            <a:chExt cx="3855720" cy="3382010"/>
          </a:xfrm>
        </p:grpSpPr>
        <p:pic>
          <p:nvPicPr>
            <p:cNvPr id="12" name="object 12"/>
            <p:cNvPicPr/>
            <p:nvPr/>
          </p:nvPicPr>
          <p:blipFill>
            <a:blip r:embed="rId6" cstate="print"/>
            <a:stretch>
              <a:fillRect/>
            </a:stretch>
          </p:blipFill>
          <p:spPr>
            <a:xfrm>
              <a:off x="815339" y="1653705"/>
              <a:ext cx="198120" cy="1553997"/>
            </a:xfrm>
            <a:prstGeom prst="rect">
              <a:avLst/>
            </a:prstGeom>
          </p:spPr>
        </p:pic>
        <p:sp>
          <p:nvSpPr>
            <p:cNvPr id="13" name="object 13"/>
            <p:cNvSpPr/>
            <p:nvPr/>
          </p:nvSpPr>
          <p:spPr>
            <a:xfrm>
              <a:off x="914399" y="1781022"/>
              <a:ext cx="0" cy="1369060"/>
            </a:xfrm>
            <a:custGeom>
              <a:avLst/>
              <a:gdLst/>
              <a:ahLst/>
              <a:cxnLst/>
              <a:rect l="l" t="t" r="r" b="b"/>
              <a:pathLst>
                <a:path h="1369060">
                  <a:moveTo>
                    <a:pt x="0" y="1368577"/>
                  </a:moveTo>
                  <a:lnTo>
                    <a:pt x="0" y="12700"/>
                  </a:lnTo>
                  <a:lnTo>
                    <a:pt x="0" y="0"/>
                  </a:lnTo>
                </a:path>
              </a:pathLst>
            </a:custGeom>
            <a:ln w="25400">
              <a:solidFill>
                <a:srgbClr val="4F81BD"/>
              </a:solidFill>
            </a:ln>
          </p:spPr>
          <p:txBody>
            <a:bodyPr wrap="square" lIns="0" tIns="0" rIns="0" bIns="0" rtlCol="0"/>
            <a:lstStyle/>
            <a:p>
              <a:endParaRPr/>
            </a:p>
          </p:txBody>
        </p:sp>
        <p:sp>
          <p:nvSpPr>
            <p:cNvPr id="14" name="object 14"/>
            <p:cNvSpPr/>
            <p:nvPr/>
          </p:nvSpPr>
          <p:spPr>
            <a:xfrm>
              <a:off x="853439" y="1671815"/>
              <a:ext cx="121920" cy="121920"/>
            </a:xfrm>
            <a:custGeom>
              <a:avLst/>
              <a:gdLst/>
              <a:ahLst/>
              <a:cxnLst/>
              <a:rect l="l" t="t" r="r" b="b"/>
              <a:pathLst>
                <a:path w="121919" h="121919">
                  <a:moveTo>
                    <a:pt x="60959" y="0"/>
                  </a:moveTo>
                  <a:lnTo>
                    <a:pt x="0" y="121919"/>
                  </a:lnTo>
                  <a:lnTo>
                    <a:pt x="121919" y="121919"/>
                  </a:lnTo>
                  <a:lnTo>
                    <a:pt x="60959" y="0"/>
                  </a:lnTo>
                  <a:close/>
                </a:path>
              </a:pathLst>
            </a:custGeom>
            <a:solidFill>
              <a:srgbClr val="4F81BD"/>
            </a:solidFill>
          </p:spPr>
          <p:txBody>
            <a:bodyPr wrap="square" lIns="0" tIns="0" rIns="0" bIns="0" rtlCol="0"/>
            <a:lstStyle/>
            <a:p>
              <a:endParaRPr/>
            </a:p>
          </p:txBody>
        </p:sp>
        <p:pic>
          <p:nvPicPr>
            <p:cNvPr id="15" name="object 15"/>
            <p:cNvPicPr/>
            <p:nvPr/>
          </p:nvPicPr>
          <p:blipFill>
            <a:blip r:embed="rId7" cstate="print"/>
            <a:stretch>
              <a:fillRect/>
            </a:stretch>
          </p:blipFill>
          <p:spPr>
            <a:xfrm>
              <a:off x="1666239" y="2406577"/>
              <a:ext cx="198120" cy="834957"/>
            </a:xfrm>
            <a:prstGeom prst="rect">
              <a:avLst/>
            </a:prstGeom>
          </p:spPr>
        </p:pic>
        <p:sp>
          <p:nvSpPr>
            <p:cNvPr id="16" name="object 16"/>
            <p:cNvSpPr/>
            <p:nvPr/>
          </p:nvSpPr>
          <p:spPr>
            <a:xfrm>
              <a:off x="1765300" y="2533895"/>
              <a:ext cx="0" cy="649605"/>
            </a:xfrm>
            <a:custGeom>
              <a:avLst/>
              <a:gdLst/>
              <a:ahLst/>
              <a:cxnLst/>
              <a:rect l="l" t="t" r="r" b="b"/>
              <a:pathLst>
                <a:path h="649605">
                  <a:moveTo>
                    <a:pt x="0" y="649537"/>
                  </a:moveTo>
                  <a:lnTo>
                    <a:pt x="0" y="12700"/>
                  </a:lnTo>
                  <a:lnTo>
                    <a:pt x="0" y="0"/>
                  </a:lnTo>
                </a:path>
              </a:pathLst>
            </a:custGeom>
            <a:ln w="25400">
              <a:solidFill>
                <a:srgbClr val="4F81BD"/>
              </a:solidFill>
            </a:ln>
          </p:spPr>
          <p:txBody>
            <a:bodyPr wrap="square" lIns="0" tIns="0" rIns="0" bIns="0" rtlCol="0"/>
            <a:lstStyle/>
            <a:p>
              <a:endParaRPr/>
            </a:p>
          </p:txBody>
        </p:sp>
        <p:sp>
          <p:nvSpPr>
            <p:cNvPr id="17" name="object 17"/>
            <p:cNvSpPr/>
            <p:nvPr/>
          </p:nvSpPr>
          <p:spPr>
            <a:xfrm>
              <a:off x="1704339" y="2424683"/>
              <a:ext cx="121920" cy="121920"/>
            </a:xfrm>
            <a:custGeom>
              <a:avLst/>
              <a:gdLst/>
              <a:ahLst/>
              <a:cxnLst/>
              <a:rect l="l" t="t" r="r" b="b"/>
              <a:pathLst>
                <a:path w="121919" h="121919">
                  <a:moveTo>
                    <a:pt x="60960" y="0"/>
                  </a:moveTo>
                  <a:lnTo>
                    <a:pt x="0" y="121919"/>
                  </a:lnTo>
                  <a:lnTo>
                    <a:pt x="121920" y="121919"/>
                  </a:lnTo>
                  <a:lnTo>
                    <a:pt x="60960" y="0"/>
                  </a:lnTo>
                  <a:close/>
                </a:path>
              </a:pathLst>
            </a:custGeom>
            <a:solidFill>
              <a:srgbClr val="4F81BD"/>
            </a:solidFill>
          </p:spPr>
          <p:txBody>
            <a:bodyPr wrap="square" lIns="0" tIns="0" rIns="0" bIns="0" rtlCol="0"/>
            <a:lstStyle/>
            <a:p>
              <a:endParaRPr/>
            </a:p>
          </p:txBody>
        </p:sp>
        <p:pic>
          <p:nvPicPr>
            <p:cNvPr id="18" name="object 18"/>
            <p:cNvPicPr/>
            <p:nvPr/>
          </p:nvPicPr>
          <p:blipFill>
            <a:blip r:embed="rId8" cstate="print"/>
            <a:stretch>
              <a:fillRect/>
            </a:stretch>
          </p:blipFill>
          <p:spPr>
            <a:xfrm>
              <a:off x="2529839" y="3715702"/>
              <a:ext cx="198120" cy="1319783"/>
            </a:xfrm>
            <a:prstGeom prst="rect">
              <a:avLst/>
            </a:prstGeom>
          </p:spPr>
        </p:pic>
        <p:sp>
          <p:nvSpPr>
            <p:cNvPr id="19" name="object 19"/>
            <p:cNvSpPr/>
            <p:nvPr/>
          </p:nvSpPr>
          <p:spPr>
            <a:xfrm>
              <a:off x="2628900" y="3733800"/>
              <a:ext cx="0" cy="1134745"/>
            </a:xfrm>
            <a:custGeom>
              <a:avLst/>
              <a:gdLst/>
              <a:ahLst/>
              <a:cxnLst/>
              <a:rect l="l" t="t" r="r" b="b"/>
              <a:pathLst>
                <a:path h="1134745">
                  <a:moveTo>
                    <a:pt x="0" y="0"/>
                  </a:moveTo>
                  <a:lnTo>
                    <a:pt x="0" y="1121664"/>
                  </a:lnTo>
                  <a:lnTo>
                    <a:pt x="0" y="1134364"/>
                  </a:lnTo>
                </a:path>
              </a:pathLst>
            </a:custGeom>
            <a:ln w="25400">
              <a:solidFill>
                <a:srgbClr val="4F81BD"/>
              </a:solidFill>
            </a:ln>
          </p:spPr>
          <p:txBody>
            <a:bodyPr wrap="square" lIns="0" tIns="0" rIns="0" bIns="0" rtlCol="0"/>
            <a:lstStyle/>
            <a:p>
              <a:endParaRPr/>
            </a:p>
          </p:txBody>
        </p:sp>
        <p:sp>
          <p:nvSpPr>
            <p:cNvPr id="20" name="object 20"/>
            <p:cNvSpPr/>
            <p:nvPr/>
          </p:nvSpPr>
          <p:spPr>
            <a:xfrm>
              <a:off x="2567939" y="4855463"/>
              <a:ext cx="121920" cy="121920"/>
            </a:xfrm>
            <a:custGeom>
              <a:avLst/>
              <a:gdLst/>
              <a:ahLst/>
              <a:cxnLst/>
              <a:rect l="l" t="t" r="r" b="b"/>
              <a:pathLst>
                <a:path w="121919" h="121920">
                  <a:moveTo>
                    <a:pt x="121920" y="0"/>
                  </a:moveTo>
                  <a:lnTo>
                    <a:pt x="0" y="0"/>
                  </a:lnTo>
                  <a:lnTo>
                    <a:pt x="60960" y="121919"/>
                  </a:lnTo>
                  <a:lnTo>
                    <a:pt x="121920" y="0"/>
                  </a:lnTo>
                  <a:close/>
                </a:path>
              </a:pathLst>
            </a:custGeom>
            <a:solidFill>
              <a:srgbClr val="4F81BD"/>
            </a:solidFill>
          </p:spPr>
          <p:txBody>
            <a:bodyPr wrap="square" lIns="0" tIns="0" rIns="0" bIns="0" rtlCol="0"/>
            <a:lstStyle/>
            <a:p>
              <a:endParaRPr/>
            </a:p>
          </p:txBody>
        </p:sp>
        <p:pic>
          <p:nvPicPr>
            <p:cNvPr id="21" name="object 21"/>
            <p:cNvPicPr/>
            <p:nvPr/>
          </p:nvPicPr>
          <p:blipFill>
            <a:blip r:embed="rId9" cstate="print"/>
            <a:stretch>
              <a:fillRect/>
            </a:stretch>
          </p:blipFill>
          <p:spPr>
            <a:xfrm>
              <a:off x="4472939" y="2647995"/>
              <a:ext cx="198120" cy="577029"/>
            </a:xfrm>
            <a:prstGeom prst="rect">
              <a:avLst/>
            </a:prstGeom>
          </p:spPr>
        </p:pic>
        <p:sp>
          <p:nvSpPr>
            <p:cNvPr id="22" name="object 22"/>
            <p:cNvSpPr/>
            <p:nvPr/>
          </p:nvSpPr>
          <p:spPr>
            <a:xfrm>
              <a:off x="4571999" y="2775325"/>
              <a:ext cx="0" cy="391795"/>
            </a:xfrm>
            <a:custGeom>
              <a:avLst/>
              <a:gdLst/>
              <a:ahLst/>
              <a:cxnLst/>
              <a:rect l="l" t="t" r="r" b="b"/>
              <a:pathLst>
                <a:path h="391794">
                  <a:moveTo>
                    <a:pt x="0" y="391609"/>
                  </a:moveTo>
                  <a:lnTo>
                    <a:pt x="0" y="12699"/>
                  </a:lnTo>
                  <a:lnTo>
                    <a:pt x="0" y="0"/>
                  </a:lnTo>
                </a:path>
              </a:pathLst>
            </a:custGeom>
            <a:ln w="25400">
              <a:solidFill>
                <a:srgbClr val="4F81BD"/>
              </a:solidFill>
            </a:ln>
          </p:spPr>
          <p:txBody>
            <a:bodyPr wrap="square" lIns="0" tIns="0" rIns="0" bIns="0" rtlCol="0"/>
            <a:lstStyle/>
            <a:p>
              <a:endParaRPr/>
            </a:p>
          </p:txBody>
        </p:sp>
        <p:sp>
          <p:nvSpPr>
            <p:cNvPr id="23" name="object 23"/>
            <p:cNvSpPr/>
            <p:nvPr/>
          </p:nvSpPr>
          <p:spPr>
            <a:xfrm>
              <a:off x="4511039" y="2666098"/>
              <a:ext cx="121920" cy="121920"/>
            </a:xfrm>
            <a:custGeom>
              <a:avLst/>
              <a:gdLst/>
              <a:ahLst/>
              <a:cxnLst/>
              <a:rect l="l" t="t" r="r" b="b"/>
              <a:pathLst>
                <a:path w="121920" h="121919">
                  <a:moveTo>
                    <a:pt x="60960" y="0"/>
                  </a:moveTo>
                  <a:lnTo>
                    <a:pt x="0" y="121920"/>
                  </a:lnTo>
                  <a:lnTo>
                    <a:pt x="121920" y="121920"/>
                  </a:lnTo>
                  <a:lnTo>
                    <a:pt x="60960" y="0"/>
                  </a:lnTo>
                  <a:close/>
                </a:path>
              </a:pathLst>
            </a:custGeom>
            <a:solidFill>
              <a:srgbClr val="4F81BD"/>
            </a:solidFill>
          </p:spPr>
          <p:txBody>
            <a:bodyPr wrap="square" lIns="0" tIns="0" rIns="0" bIns="0" rtlCol="0"/>
            <a:lstStyle/>
            <a:p>
              <a:endParaRPr/>
            </a:p>
          </p:txBody>
        </p:sp>
      </p:grpSp>
      <p:sp>
        <p:nvSpPr>
          <p:cNvPr id="24" name="object 24"/>
          <p:cNvSpPr txBox="1"/>
          <p:nvPr/>
        </p:nvSpPr>
        <p:spPr>
          <a:xfrm>
            <a:off x="35594" y="1400263"/>
            <a:ext cx="8917305" cy="1293495"/>
          </a:xfrm>
          <a:prstGeom prst="rect">
            <a:avLst/>
          </a:prstGeom>
        </p:spPr>
        <p:txBody>
          <a:bodyPr vert="horz" wrap="square" lIns="0" tIns="12700" rIns="0" bIns="0" rtlCol="0">
            <a:spAutoFit/>
          </a:bodyPr>
          <a:lstStyle/>
          <a:p>
            <a:pPr marL="247650" indent="-234950">
              <a:lnSpc>
                <a:spcPct val="100000"/>
              </a:lnSpc>
              <a:spcBef>
                <a:spcPts val="100"/>
              </a:spcBef>
              <a:buFont typeface="Times New Roman"/>
              <a:buAutoNum type="arabicPeriod"/>
              <a:tabLst>
                <a:tab pos="247650" algn="l"/>
              </a:tabLst>
            </a:pPr>
            <a:r>
              <a:rPr sz="1400" b="1" dirty="0">
                <a:solidFill>
                  <a:srgbClr val="111111"/>
                </a:solidFill>
                <a:latin typeface="Arial"/>
                <a:cs typeface="Arial"/>
              </a:rPr>
              <a:t>Week</a:t>
            </a:r>
            <a:r>
              <a:rPr sz="1400" b="1" spc="-20" dirty="0">
                <a:solidFill>
                  <a:srgbClr val="111111"/>
                </a:solidFill>
                <a:latin typeface="Arial"/>
                <a:cs typeface="Arial"/>
              </a:rPr>
              <a:t> </a:t>
            </a:r>
            <a:r>
              <a:rPr sz="1400" b="1" spc="-10" dirty="0">
                <a:solidFill>
                  <a:srgbClr val="111111"/>
                </a:solidFill>
                <a:latin typeface="Arial"/>
                <a:cs typeface="Arial"/>
              </a:rPr>
              <a:t>1-</a:t>
            </a:r>
            <a:r>
              <a:rPr sz="1400" b="1" dirty="0">
                <a:solidFill>
                  <a:srgbClr val="111111"/>
                </a:solidFill>
                <a:latin typeface="Arial"/>
                <a:cs typeface="Arial"/>
              </a:rPr>
              <a:t>2:</a:t>
            </a:r>
            <a:r>
              <a:rPr sz="1400" b="1" spc="-20" dirty="0">
                <a:solidFill>
                  <a:srgbClr val="111111"/>
                </a:solidFill>
                <a:latin typeface="Arial"/>
                <a:cs typeface="Arial"/>
              </a:rPr>
              <a:t> </a:t>
            </a:r>
            <a:r>
              <a:rPr sz="1400" dirty="0">
                <a:solidFill>
                  <a:srgbClr val="111111"/>
                </a:solidFill>
                <a:latin typeface="Arial"/>
                <a:cs typeface="Arial"/>
              </a:rPr>
              <a:t>Research</a:t>
            </a:r>
            <a:r>
              <a:rPr sz="1400" spc="-15" dirty="0">
                <a:solidFill>
                  <a:srgbClr val="111111"/>
                </a:solidFill>
                <a:latin typeface="Arial"/>
                <a:cs typeface="Arial"/>
              </a:rPr>
              <a:t> </a:t>
            </a:r>
            <a:r>
              <a:rPr sz="1400" dirty="0">
                <a:solidFill>
                  <a:srgbClr val="111111"/>
                </a:solidFill>
                <a:latin typeface="Arial"/>
                <a:cs typeface="Arial"/>
              </a:rPr>
              <a:t>&amp;</a:t>
            </a:r>
            <a:r>
              <a:rPr sz="1400" spc="-15" dirty="0">
                <a:solidFill>
                  <a:srgbClr val="111111"/>
                </a:solidFill>
                <a:latin typeface="Arial"/>
                <a:cs typeface="Arial"/>
              </a:rPr>
              <a:t> </a:t>
            </a:r>
            <a:r>
              <a:rPr sz="1400" dirty="0">
                <a:solidFill>
                  <a:srgbClr val="111111"/>
                </a:solidFill>
                <a:latin typeface="Arial"/>
                <a:cs typeface="Arial"/>
              </a:rPr>
              <a:t>Requirement</a:t>
            </a:r>
            <a:r>
              <a:rPr sz="1400" spc="-25" dirty="0">
                <a:solidFill>
                  <a:srgbClr val="111111"/>
                </a:solidFill>
                <a:latin typeface="Arial"/>
                <a:cs typeface="Arial"/>
              </a:rPr>
              <a:t> </a:t>
            </a:r>
            <a:r>
              <a:rPr sz="1400" spc="-10" dirty="0">
                <a:solidFill>
                  <a:srgbClr val="111111"/>
                </a:solidFill>
                <a:latin typeface="Arial"/>
                <a:cs typeface="Arial"/>
              </a:rPr>
              <a:t>Gathering.</a:t>
            </a:r>
            <a:endParaRPr sz="1400" dirty="0">
              <a:latin typeface="Arial"/>
              <a:cs typeface="Arial"/>
            </a:endParaRPr>
          </a:p>
          <a:p>
            <a:pPr>
              <a:lnSpc>
                <a:spcPct val="100000"/>
              </a:lnSpc>
              <a:spcBef>
                <a:spcPts val="810"/>
              </a:spcBef>
              <a:buClr>
                <a:srgbClr val="111111"/>
              </a:buClr>
              <a:buFont typeface="Times New Roman"/>
              <a:buAutoNum type="arabicPeriod"/>
            </a:pPr>
            <a:endParaRPr sz="1400" dirty="0">
              <a:latin typeface="Arial"/>
              <a:cs typeface="Arial"/>
            </a:endParaRPr>
          </a:p>
          <a:p>
            <a:pPr marL="4946650">
              <a:lnSpc>
                <a:spcPts val="1620"/>
              </a:lnSpc>
            </a:pPr>
            <a:r>
              <a:rPr sz="1400" dirty="0">
                <a:solidFill>
                  <a:srgbClr val="111111"/>
                </a:solidFill>
                <a:latin typeface="Times New Roman"/>
                <a:cs typeface="Times New Roman"/>
              </a:rPr>
              <a:t>6.</a:t>
            </a:r>
            <a:r>
              <a:rPr sz="1400" spc="430" dirty="0">
                <a:solidFill>
                  <a:srgbClr val="111111"/>
                </a:solidFill>
                <a:latin typeface="Times New Roman"/>
                <a:cs typeface="Times New Roman"/>
              </a:rPr>
              <a:t> </a:t>
            </a:r>
            <a:r>
              <a:rPr sz="1400" b="1" dirty="0">
                <a:solidFill>
                  <a:srgbClr val="111111"/>
                </a:solidFill>
                <a:latin typeface="Arial"/>
                <a:cs typeface="Arial"/>
              </a:rPr>
              <a:t>Week</a:t>
            </a:r>
            <a:r>
              <a:rPr sz="1400" b="1" spc="-5" dirty="0">
                <a:solidFill>
                  <a:srgbClr val="111111"/>
                </a:solidFill>
                <a:latin typeface="Arial"/>
                <a:cs typeface="Arial"/>
              </a:rPr>
              <a:t> </a:t>
            </a:r>
            <a:r>
              <a:rPr sz="1400" b="1" spc="-10" dirty="0">
                <a:solidFill>
                  <a:srgbClr val="111111"/>
                </a:solidFill>
                <a:latin typeface="Arial"/>
                <a:cs typeface="Arial"/>
              </a:rPr>
              <a:t>13-</a:t>
            </a:r>
            <a:r>
              <a:rPr sz="1400" b="1" dirty="0">
                <a:solidFill>
                  <a:srgbClr val="111111"/>
                </a:solidFill>
                <a:latin typeface="Arial"/>
                <a:cs typeface="Arial"/>
              </a:rPr>
              <a:t>18:</a:t>
            </a:r>
            <a:r>
              <a:rPr sz="1400" b="1" spc="-15" dirty="0">
                <a:solidFill>
                  <a:srgbClr val="111111"/>
                </a:solidFill>
                <a:latin typeface="Arial"/>
                <a:cs typeface="Arial"/>
              </a:rPr>
              <a:t> </a:t>
            </a:r>
            <a:r>
              <a:rPr sz="1400" dirty="0">
                <a:solidFill>
                  <a:srgbClr val="111111"/>
                </a:solidFill>
                <a:latin typeface="Arial"/>
                <a:cs typeface="Arial"/>
              </a:rPr>
              <a:t>Deployment</a:t>
            </a:r>
            <a:r>
              <a:rPr sz="1400" spc="-15" dirty="0">
                <a:solidFill>
                  <a:srgbClr val="111111"/>
                </a:solidFill>
                <a:latin typeface="Arial"/>
                <a:cs typeface="Arial"/>
              </a:rPr>
              <a:t> </a:t>
            </a:r>
            <a:r>
              <a:rPr sz="1400" dirty="0">
                <a:solidFill>
                  <a:srgbClr val="111111"/>
                </a:solidFill>
                <a:latin typeface="Arial"/>
                <a:cs typeface="Arial"/>
              </a:rPr>
              <a:t>&amp;</a:t>
            </a:r>
            <a:r>
              <a:rPr sz="1400" spc="-5" dirty="0">
                <a:solidFill>
                  <a:srgbClr val="111111"/>
                </a:solidFill>
                <a:latin typeface="Arial"/>
                <a:cs typeface="Arial"/>
              </a:rPr>
              <a:t> </a:t>
            </a:r>
            <a:r>
              <a:rPr sz="1400" dirty="0">
                <a:solidFill>
                  <a:srgbClr val="111111"/>
                </a:solidFill>
                <a:latin typeface="Arial"/>
                <a:cs typeface="Arial"/>
              </a:rPr>
              <a:t>Final</a:t>
            </a:r>
            <a:r>
              <a:rPr sz="1400" spc="-10" dirty="0">
                <a:solidFill>
                  <a:srgbClr val="111111"/>
                </a:solidFill>
                <a:latin typeface="Arial"/>
                <a:cs typeface="Arial"/>
              </a:rPr>
              <a:t> Presentation.</a:t>
            </a:r>
            <a:endParaRPr sz="1400" dirty="0">
              <a:latin typeface="Arial"/>
              <a:cs typeface="Arial"/>
            </a:endParaRPr>
          </a:p>
          <a:p>
            <a:pPr marL="1229360" indent="-234950">
              <a:lnSpc>
                <a:spcPts val="1620"/>
              </a:lnSpc>
              <a:buFont typeface="Times New Roman"/>
              <a:buAutoNum type="arabicPeriod" startAt="2"/>
              <a:tabLst>
                <a:tab pos="1229360" algn="l"/>
              </a:tabLst>
            </a:pPr>
            <a:r>
              <a:rPr sz="1400" b="1" dirty="0">
                <a:solidFill>
                  <a:srgbClr val="111111"/>
                </a:solidFill>
                <a:latin typeface="Arial"/>
                <a:cs typeface="Arial"/>
              </a:rPr>
              <a:t>Week</a:t>
            </a:r>
            <a:r>
              <a:rPr sz="1400" b="1" spc="-20" dirty="0">
                <a:solidFill>
                  <a:srgbClr val="111111"/>
                </a:solidFill>
                <a:latin typeface="Arial"/>
                <a:cs typeface="Arial"/>
              </a:rPr>
              <a:t> </a:t>
            </a:r>
            <a:r>
              <a:rPr sz="1400" b="1" spc="-10" dirty="0">
                <a:solidFill>
                  <a:srgbClr val="111111"/>
                </a:solidFill>
                <a:latin typeface="Arial"/>
                <a:cs typeface="Arial"/>
              </a:rPr>
              <a:t>3-</a:t>
            </a:r>
            <a:r>
              <a:rPr lang="en-IN" sz="1400" b="1" spc="-10" dirty="0">
                <a:solidFill>
                  <a:srgbClr val="111111"/>
                </a:solidFill>
                <a:latin typeface="Arial"/>
                <a:cs typeface="Arial"/>
              </a:rPr>
              <a:t>4</a:t>
            </a:r>
            <a:r>
              <a:rPr sz="1400" b="1" dirty="0">
                <a:solidFill>
                  <a:srgbClr val="111111"/>
                </a:solidFill>
                <a:latin typeface="Arial"/>
                <a:cs typeface="Arial"/>
              </a:rPr>
              <a:t>:</a:t>
            </a:r>
            <a:r>
              <a:rPr sz="1400" b="1" spc="-25" dirty="0">
                <a:solidFill>
                  <a:srgbClr val="111111"/>
                </a:solidFill>
                <a:latin typeface="Arial"/>
                <a:cs typeface="Arial"/>
              </a:rPr>
              <a:t> </a:t>
            </a:r>
            <a:r>
              <a:rPr sz="1400" dirty="0">
                <a:solidFill>
                  <a:srgbClr val="111111"/>
                </a:solidFill>
                <a:latin typeface="Arial"/>
                <a:cs typeface="Arial"/>
              </a:rPr>
              <a:t>UI/UX</a:t>
            </a:r>
            <a:r>
              <a:rPr sz="1400" spc="-15" dirty="0">
                <a:solidFill>
                  <a:srgbClr val="111111"/>
                </a:solidFill>
                <a:latin typeface="Arial"/>
                <a:cs typeface="Arial"/>
              </a:rPr>
              <a:t> </a:t>
            </a:r>
            <a:r>
              <a:rPr sz="1400" spc="-10" dirty="0">
                <a:solidFill>
                  <a:srgbClr val="111111"/>
                </a:solidFill>
                <a:latin typeface="Arial"/>
                <a:cs typeface="Arial"/>
              </a:rPr>
              <a:t>Designing</a:t>
            </a:r>
            <a:endParaRPr sz="1400" dirty="0">
              <a:latin typeface="Arial"/>
              <a:cs typeface="Arial"/>
            </a:endParaRPr>
          </a:p>
          <a:p>
            <a:pPr marL="2940050">
              <a:lnSpc>
                <a:spcPct val="100000"/>
              </a:lnSpc>
              <a:spcBef>
                <a:spcPts val="965"/>
              </a:spcBef>
            </a:pPr>
            <a:r>
              <a:rPr sz="1400" dirty="0">
                <a:solidFill>
                  <a:srgbClr val="111111"/>
                </a:solidFill>
                <a:latin typeface="Times New Roman"/>
                <a:cs typeface="Times New Roman"/>
              </a:rPr>
              <a:t>4.</a:t>
            </a:r>
            <a:r>
              <a:rPr sz="1400" spc="430" dirty="0">
                <a:solidFill>
                  <a:srgbClr val="111111"/>
                </a:solidFill>
                <a:latin typeface="Times New Roman"/>
                <a:cs typeface="Times New Roman"/>
              </a:rPr>
              <a:t> </a:t>
            </a:r>
            <a:r>
              <a:rPr sz="1400" b="1" dirty="0">
                <a:solidFill>
                  <a:srgbClr val="111111"/>
                </a:solidFill>
                <a:latin typeface="Arial"/>
                <a:cs typeface="Arial"/>
              </a:rPr>
              <a:t>Week</a:t>
            </a:r>
            <a:r>
              <a:rPr sz="1400" b="1" spc="-10" dirty="0">
                <a:solidFill>
                  <a:srgbClr val="111111"/>
                </a:solidFill>
                <a:latin typeface="Arial"/>
                <a:cs typeface="Arial"/>
              </a:rPr>
              <a:t> 8-</a:t>
            </a:r>
            <a:r>
              <a:rPr sz="1400" b="1" dirty="0">
                <a:solidFill>
                  <a:srgbClr val="111111"/>
                </a:solidFill>
                <a:latin typeface="Arial"/>
                <a:cs typeface="Arial"/>
              </a:rPr>
              <a:t>10:</a:t>
            </a:r>
            <a:r>
              <a:rPr sz="1400" b="1" spc="-15" dirty="0">
                <a:solidFill>
                  <a:srgbClr val="111111"/>
                </a:solidFill>
                <a:latin typeface="Arial"/>
                <a:cs typeface="Arial"/>
              </a:rPr>
              <a:t> </a:t>
            </a:r>
            <a:r>
              <a:rPr sz="1400" dirty="0">
                <a:solidFill>
                  <a:srgbClr val="111111"/>
                </a:solidFill>
                <a:latin typeface="Arial"/>
                <a:cs typeface="Arial"/>
              </a:rPr>
              <a:t>Frontend</a:t>
            </a:r>
            <a:r>
              <a:rPr sz="1400" spc="-10" dirty="0">
                <a:solidFill>
                  <a:srgbClr val="111111"/>
                </a:solidFill>
                <a:latin typeface="Arial"/>
                <a:cs typeface="Arial"/>
              </a:rPr>
              <a:t> </a:t>
            </a:r>
            <a:r>
              <a:rPr sz="1400" dirty="0">
                <a:solidFill>
                  <a:srgbClr val="111111"/>
                </a:solidFill>
                <a:latin typeface="Arial"/>
                <a:cs typeface="Arial"/>
              </a:rPr>
              <a:t>Development</a:t>
            </a:r>
            <a:r>
              <a:rPr sz="1400" spc="-15" dirty="0">
                <a:solidFill>
                  <a:srgbClr val="111111"/>
                </a:solidFill>
                <a:latin typeface="Arial"/>
                <a:cs typeface="Arial"/>
              </a:rPr>
              <a:t> </a:t>
            </a:r>
            <a:r>
              <a:rPr sz="1400" dirty="0">
                <a:solidFill>
                  <a:srgbClr val="111111"/>
                </a:solidFill>
                <a:latin typeface="Arial"/>
                <a:cs typeface="Arial"/>
              </a:rPr>
              <a:t>&amp;</a:t>
            </a:r>
            <a:r>
              <a:rPr sz="1400" spc="-10" dirty="0">
                <a:solidFill>
                  <a:srgbClr val="111111"/>
                </a:solidFill>
                <a:latin typeface="Arial"/>
                <a:cs typeface="Arial"/>
              </a:rPr>
              <a:t> Integration.</a:t>
            </a:r>
            <a:endParaRPr sz="1400" dirty="0">
              <a:latin typeface="Arial"/>
              <a:cs typeface="Arial"/>
            </a:endParaRPr>
          </a:p>
        </p:txBody>
      </p:sp>
      <p:sp>
        <p:nvSpPr>
          <p:cNvPr id="25" name="object 25"/>
          <p:cNvSpPr txBox="1"/>
          <p:nvPr/>
        </p:nvSpPr>
        <p:spPr>
          <a:xfrm>
            <a:off x="516042" y="4599178"/>
            <a:ext cx="7324090" cy="666115"/>
          </a:xfrm>
          <a:prstGeom prst="rect">
            <a:avLst/>
          </a:prstGeom>
        </p:spPr>
        <p:txBody>
          <a:bodyPr vert="horz" wrap="square" lIns="0" tIns="119380" rIns="0" bIns="0" rtlCol="0">
            <a:spAutoFit/>
          </a:bodyPr>
          <a:lstStyle/>
          <a:p>
            <a:pPr marL="4380865">
              <a:lnSpc>
                <a:spcPct val="100000"/>
              </a:lnSpc>
              <a:spcBef>
                <a:spcPts val="940"/>
              </a:spcBef>
            </a:pPr>
            <a:r>
              <a:rPr sz="1400" dirty="0">
                <a:solidFill>
                  <a:srgbClr val="111111"/>
                </a:solidFill>
                <a:latin typeface="Times New Roman"/>
                <a:cs typeface="Times New Roman"/>
              </a:rPr>
              <a:t>5</a:t>
            </a:r>
            <a:r>
              <a:rPr sz="1400" spc="-10" dirty="0">
                <a:solidFill>
                  <a:srgbClr val="111111"/>
                </a:solidFill>
                <a:latin typeface="Times New Roman"/>
                <a:cs typeface="Times New Roman"/>
              </a:rPr>
              <a:t> </a:t>
            </a:r>
            <a:r>
              <a:rPr sz="1400" dirty="0">
                <a:solidFill>
                  <a:srgbClr val="111111"/>
                </a:solidFill>
                <a:latin typeface="Times New Roman"/>
                <a:cs typeface="Times New Roman"/>
              </a:rPr>
              <a:t>.</a:t>
            </a:r>
            <a:r>
              <a:rPr sz="1400" b="1" dirty="0">
                <a:solidFill>
                  <a:srgbClr val="111111"/>
                </a:solidFill>
                <a:latin typeface="Arial"/>
                <a:cs typeface="Arial"/>
              </a:rPr>
              <a:t>Week</a:t>
            </a:r>
            <a:r>
              <a:rPr sz="1400" b="1" spc="-10" dirty="0">
                <a:solidFill>
                  <a:srgbClr val="111111"/>
                </a:solidFill>
                <a:latin typeface="Arial"/>
                <a:cs typeface="Arial"/>
              </a:rPr>
              <a:t> </a:t>
            </a:r>
            <a:r>
              <a:rPr sz="1400" b="1" spc="-35" dirty="0">
                <a:solidFill>
                  <a:srgbClr val="111111"/>
                </a:solidFill>
                <a:latin typeface="Arial"/>
                <a:cs typeface="Arial"/>
              </a:rPr>
              <a:t>11-</a:t>
            </a:r>
            <a:r>
              <a:rPr sz="1400" b="1" dirty="0">
                <a:solidFill>
                  <a:srgbClr val="111111"/>
                </a:solidFill>
                <a:latin typeface="Arial"/>
                <a:cs typeface="Arial"/>
              </a:rPr>
              <a:t>12:</a:t>
            </a:r>
            <a:r>
              <a:rPr sz="1400" b="1" spc="-35" dirty="0">
                <a:solidFill>
                  <a:srgbClr val="111111"/>
                </a:solidFill>
                <a:latin typeface="Arial"/>
                <a:cs typeface="Arial"/>
              </a:rPr>
              <a:t> </a:t>
            </a:r>
            <a:r>
              <a:rPr sz="1400" spc="-20" dirty="0">
                <a:solidFill>
                  <a:srgbClr val="111111"/>
                </a:solidFill>
                <a:latin typeface="Arial"/>
                <a:cs typeface="Arial"/>
              </a:rPr>
              <a:t>Testing</a:t>
            </a:r>
            <a:r>
              <a:rPr sz="1400" spc="-15" dirty="0">
                <a:solidFill>
                  <a:srgbClr val="111111"/>
                </a:solidFill>
                <a:latin typeface="Arial"/>
                <a:cs typeface="Arial"/>
              </a:rPr>
              <a:t> </a:t>
            </a:r>
            <a:r>
              <a:rPr sz="1400" dirty="0">
                <a:solidFill>
                  <a:srgbClr val="111111"/>
                </a:solidFill>
                <a:latin typeface="Arial"/>
                <a:cs typeface="Arial"/>
              </a:rPr>
              <a:t>&amp;</a:t>
            </a:r>
            <a:r>
              <a:rPr sz="1400" spc="-10" dirty="0">
                <a:solidFill>
                  <a:srgbClr val="111111"/>
                </a:solidFill>
                <a:latin typeface="Arial"/>
                <a:cs typeface="Arial"/>
              </a:rPr>
              <a:t> Debugging.</a:t>
            </a:r>
            <a:endParaRPr sz="1400">
              <a:latin typeface="Arial"/>
              <a:cs typeface="Arial"/>
            </a:endParaRPr>
          </a:p>
          <a:p>
            <a:pPr marL="12700">
              <a:lnSpc>
                <a:spcPct val="100000"/>
              </a:lnSpc>
              <a:spcBef>
                <a:spcPts val="840"/>
              </a:spcBef>
            </a:pPr>
            <a:r>
              <a:rPr sz="1400" dirty="0">
                <a:solidFill>
                  <a:srgbClr val="111111"/>
                </a:solidFill>
                <a:latin typeface="Times New Roman"/>
                <a:cs typeface="Times New Roman"/>
              </a:rPr>
              <a:t>3</a:t>
            </a:r>
            <a:r>
              <a:rPr sz="1400" spc="-10" dirty="0">
                <a:solidFill>
                  <a:srgbClr val="111111"/>
                </a:solidFill>
                <a:latin typeface="Times New Roman"/>
                <a:cs typeface="Times New Roman"/>
              </a:rPr>
              <a:t> </a:t>
            </a:r>
            <a:r>
              <a:rPr sz="1400" dirty="0">
                <a:solidFill>
                  <a:srgbClr val="111111"/>
                </a:solidFill>
                <a:latin typeface="Times New Roman"/>
                <a:cs typeface="Times New Roman"/>
              </a:rPr>
              <a:t>.</a:t>
            </a:r>
            <a:r>
              <a:rPr sz="1400" b="1" dirty="0">
                <a:solidFill>
                  <a:srgbClr val="111111"/>
                </a:solidFill>
                <a:latin typeface="Arial"/>
                <a:cs typeface="Arial"/>
              </a:rPr>
              <a:t>Week</a:t>
            </a:r>
            <a:r>
              <a:rPr sz="1400" b="1" spc="-10" dirty="0">
                <a:solidFill>
                  <a:srgbClr val="111111"/>
                </a:solidFill>
                <a:latin typeface="Arial"/>
                <a:cs typeface="Arial"/>
              </a:rPr>
              <a:t> 5-</a:t>
            </a:r>
            <a:r>
              <a:rPr sz="1400" b="1" dirty="0">
                <a:solidFill>
                  <a:srgbClr val="111111"/>
                </a:solidFill>
                <a:latin typeface="Arial"/>
                <a:cs typeface="Arial"/>
              </a:rPr>
              <a:t>7:</a:t>
            </a:r>
            <a:r>
              <a:rPr sz="1400" b="1" spc="-15" dirty="0">
                <a:solidFill>
                  <a:srgbClr val="111111"/>
                </a:solidFill>
                <a:latin typeface="Arial"/>
                <a:cs typeface="Arial"/>
              </a:rPr>
              <a:t> </a:t>
            </a:r>
            <a:r>
              <a:rPr sz="1400" dirty="0">
                <a:solidFill>
                  <a:srgbClr val="111111"/>
                </a:solidFill>
                <a:latin typeface="Arial"/>
                <a:cs typeface="Arial"/>
              </a:rPr>
              <a:t>Database</a:t>
            </a:r>
            <a:r>
              <a:rPr sz="1400" spc="-10" dirty="0">
                <a:solidFill>
                  <a:srgbClr val="111111"/>
                </a:solidFill>
                <a:latin typeface="Arial"/>
                <a:cs typeface="Arial"/>
              </a:rPr>
              <a:t> </a:t>
            </a:r>
            <a:r>
              <a:rPr sz="1400" dirty="0">
                <a:solidFill>
                  <a:srgbClr val="111111"/>
                </a:solidFill>
                <a:latin typeface="Arial"/>
                <a:cs typeface="Arial"/>
              </a:rPr>
              <a:t>Setup</a:t>
            </a:r>
            <a:r>
              <a:rPr sz="1400" spc="-10" dirty="0">
                <a:solidFill>
                  <a:srgbClr val="111111"/>
                </a:solidFill>
                <a:latin typeface="Arial"/>
                <a:cs typeface="Arial"/>
              </a:rPr>
              <a:t> </a:t>
            </a:r>
            <a:r>
              <a:rPr sz="1400" dirty="0">
                <a:solidFill>
                  <a:srgbClr val="111111"/>
                </a:solidFill>
                <a:latin typeface="Arial"/>
                <a:cs typeface="Arial"/>
              </a:rPr>
              <a:t>&amp;</a:t>
            </a:r>
            <a:r>
              <a:rPr sz="1400" spc="-10" dirty="0">
                <a:solidFill>
                  <a:srgbClr val="111111"/>
                </a:solidFill>
                <a:latin typeface="Arial"/>
                <a:cs typeface="Arial"/>
              </a:rPr>
              <a:t> </a:t>
            </a:r>
            <a:r>
              <a:rPr sz="1400" dirty="0">
                <a:solidFill>
                  <a:srgbClr val="111111"/>
                </a:solidFill>
                <a:latin typeface="Arial"/>
                <a:cs typeface="Arial"/>
              </a:rPr>
              <a:t>Backend</a:t>
            </a:r>
            <a:r>
              <a:rPr sz="1400" spc="-10" dirty="0">
                <a:solidFill>
                  <a:srgbClr val="111111"/>
                </a:solidFill>
                <a:latin typeface="Arial"/>
                <a:cs typeface="Arial"/>
              </a:rPr>
              <a:t> Development.</a:t>
            </a:r>
            <a:endParaRPr sz="1400">
              <a:latin typeface="Arial"/>
              <a:cs typeface="Arial"/>
            </a:endParaRPr>
          </a:p>
        </p:txBody>
      </p:sp>
      <p:grpSp>
        <p:nvGrpSpPr>
          <p:cNvPr id="26" name="object 26"/>
          <p:cNvGrpSpPr/>
          <p:nvPr/>
        </p:nvGrpSpPr>
        <p:grpSpPr>
          <a:xfrm>
            <a:off x="6098540" y="2202397"/>
            <a:ext cx="1595120" cy="2519045"/>
            <a:chOff x="6098540" y="2202397"/>
            <a:chExt cx="1595120" cy="2519045"/>
          </a:xfrm>
        </p:grpSpPr>
        <p:pic>
          <p:nvPicPr>
            <p:cNvPr id="27" name="object 27"/>
            <p:cNvPicPr/>
            <p:nvPr/>
          </p:nvPicPr>
          <p:blipFill>
            <a:blip r:embed="rId10" cstate="print"/>
            <a:stretch>
              <a:fillRect/>
            </a:stretch>
          </p:blipFill>
          <p:spPr>
            <a:xfrm>
              <a:off x="6098540" y="3739121"/>
              <a:ext cx="198120" cy="981924"/>
            </a:xfrm>
            <a:prstGeom prst="rect">
              <a:avLst/>
            </a:prstGeom>
          </p:spPr>
        </p:pic>
        <p:sp>
          <p:nvSpPr>
            <p:cNvPr id="28" name="object 28"/>
            <p:cNvSpPr/>
            <p:nvPr/>
          </p:nvSpPr>
          <p:spPr>
            <a:xfrm>
              <a:off x="6197600" y="3757218"/>
              <a:ext cx="0" cy="796925"/>
            </a:xfrm>
            <a:custGeom>
              <a:avLst/>
              <a:gdLst/>
              <a:ahLst/>
              <a:cxnLst/>
              <a:rect l="l" t="t" r="r" b="b"/>
              <a:pathLst>
                <a:path h="796925">
                  <a:moveTo>
                    <a:pt x="0" y="0"/>
                  </a:moveTo>
                  <a:lnTo>
                    <a:pt x="0" y="783804"/>
                  </a:lnTo>
                  <a:lnTo>
                    <a:pt x="0" y="796504"/>
                  </a:lnTo>
                </a:path>
              </a:pathLst>
            </a:custGeom>
            <a:ln w="25400">
              <a:solidFill>
                <a:srgbClr val="4F81BD"/>
              </a:solidFill>
            </a:ln>
          </p:spPr>
          <p:txBody>
            <a:bodyPr wrap="square" lIns="0" tIns="0" rIns="0" bIns="0" rtlCol="0"/>
            <a:lstStyle/>
            <a:p>
              <a:endParaRPr/>
            </a:p>
          </p:txBody>
        </p:sp>
        <p:sp>
          <p:nvSpPr>
            <p:cNvPr id="29" name="object 29"/>
            <p:cNvSpPr/>
            <p:nvPr/>
          </p:nvSpPr>
          <p:spPr>
            <a:xfrm>
              <a:off x="6136640" y="4541024"/>
              <a:ext cx="121920" cy="121920"/>
            </a:xfrm>
            <a:custGeom>
              <a:avLst/>
              <a:gdLst/>
              <a:ahLst/>
              <a:cxnLst/>
              <a:rect l="l" t="t" r="r" b="b"/>
              <a:pathLst>
                <a:path w="121920" h="121920">
                  <a:moveTo>
                    <a:pt x="121920" y="0"/>
                  </a:moveTo>
                  <a:lnTo>
                    <a:pt x="0" y="0"/>
                  </a:lnTo>
                  <a:lnTo>
                    <a:pt x="60960" y="121919"/>
                  </a:lnTo>
                  <a:lnTo>
                    <a:pt x="121920" y="0"/>
                  </a:lnTo>
                  <a:close/>
                </a:path>
              </a:pathLst>
            </a:custGeom>
            <a:solidFill>
              <a:srgbClr val="4F81BD"/>
            </a:solidFill>
          </p:spPr>
          <p:txBody>
            <a:bodyPr wrap="square" lIns="0" tIns="0" rIns="0" bIns="0" rtlCol="0"/>
            <a:lstStyle/>
            <a:p>
              <a:endParaRPr/>
            </a:p>
          </p:txBody>
        </p:sp>
        <p:pic>
          <p:nvPicPr>
            <p:cNvPr id="30" name="object 30"/>
            <p:cNvPicPr/>
            <p:nvPr/>
          </p:nvPicPr>
          <p:blipFill>
            <a:blip r:embed="rId11" cstate="print"/>
            <a:stretch>
              <a:fillRect/>
            </a:stretch>
          </p:blipFill>
          <p:spPr>
            <a:xfrm>
              <a:off x="7495540" y="2202397"/>
              <a:ext cx="198120" cy="990192"/>
            </a:xfrm>
            <a:prstGeom prst="rect">
              <a:avLst/>
            </a:prstGeom>
          </p:spPr>
        </p:pic>
        <p:sp>
          <p:nvSpPr>
            <p:cNvPr id="31" name="object 31"/>
            <p:cNvSpPr/>
            <p:nvPr/>
          </p:nvSpPr>
          <p:spPr>
            <a:xfrm>
              <a:off x="7594600" y="2329714"/>
              <a:ext cx="0" cy="805180"/>
            </a:xfrm>
            <a:custGeom>
              <a:avLst/>
              <a:gdLst/>
              <a:ahLst/>
              <a:cxnLst/>
              <a:rect l="l" t="t" r="r" b="b"/>
              <a:pathLst>
                <a:path h="805180">
                  <a:moveTo>
                    <a:pt x="0" y="804772"/>
                  </a:moveTo>
                  <a:lnTo>
                    <a:pt x="0" y="12700"/>
                  </a:lnTo>
                  <a:lnTo>
                    <a:pt x="0" y="0"/>
                  </a:lnTo>
                </a:path>
              </a:pathLst>
            </a:custGeom>
            <a:ln w="25400">
              <a:solidFill>
                <a:srgbClr val="4F81BD"/>
              </a:solidFill>
            </a:ln>
          </p:spPr>
          <p:txBody>
            <a:bodyPr wrap="square" lIns="0" tIns="0" rIns="0" bIns="0" rtlCol="0"/>
            <a:lstStyle/>
            <a:p>
              <a:endParaRPr/>
            </a:p>
          </p:txBody>
        </p:sp>
        <p:sp>
          <p:nvSpPr>
            <p:cNvPr id="32" name="object 32"/>
            <p:cNvSpPr/>
            <p:nvPr/>
          </p:nvSpPr>
          <p:spPr>
            <a:xfrm>
              <a:off x="7533640" y="2220493"/>
              <a:ext cx="121920" cy="121920"/>
            </a:xfrm>
            <a:custGeom>
              <a:avLst/>
              <a:gdLst/>
              <a:ahLst/>
              <a:cxnLst/>
              <a:rect l="l" t="t" r="r" b="b"/>
              <a:pathLst>
                <a:path w="121920" h="121919">
                  <a:moveTo>
                    <a:pt x="60959" y="0"/>
                  </a:moveTo>
                  <a:lnTo>
                    <a:pt x="0" y="121920"/>
                  </a:lnTo>
                  <a:lnTo>
                    <a:pt x="121919" y="121920"/>
                  </a:lnTo>
                  <a:lnTo>
                    <a:pt x="60959" y="0"/>
                  </a:lnTo>
                  <a:close/>
                </a:path>
              </a:pathLst>
            </a:custGeom>
            <a:solidFill>
              <a:srgbClr val="4F81BD"/>
            </a:solidFill>
          </p:spPr>
          <p:txBody>
            <a:bodyPr wrap="square" lIns="0" tIns="0" rIns="0" bIns="0" rtlCol="0"/>
            <a:lstStyle/>
            <a:p>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153" y="334581"/>
            <a:ext cx="6189980" cy="513080"/>
          </a:xfrm>
          <a:prstGeom prst="rect">
            <a:avLst/>
          </a:prstGeom>
        </p:spPr>
        <p:txBody>
          <a:bodyPr vert="horz" wrap="square" lIns="0" tIns="12700" rIns="0" bIns="0" rtlCol="0">
            <a:spAutoFit/>
          </a:bodyPr>
          <a:lstStyle/>
          <a:p>
            <a:pPr marL="12700">
              <a:lnSpc>
                <a:spcPct val="100000"/>
              </a:lnSpc>
              <a:spcBef>
                <a:spcPts val="100"/>
              </a:spcBef>
              <a:tabLst>
                <a:tab pos="2233295" algn="l"/>
                <a:tab pos="4544695" algn="l"/>
              </a:tabLst>
            </a:pPr>
            <a:r>
              <a:rPr spc="-10" dirty="0"/>
              <a:t>Expected</a:t>
            </a:r>
            <a:r>
              <a:rPr dirty="0"/>
              <a:t>	Results</a:t>
            </a:r>
            <a:r>
              <a:rPr spc="-70" dirty="0"/>
              <a:t> </a:t>
            </a:r>
            <a:r>
              <a:rPr spc="-50" dirty="0"/>
              <a:t>&amp;</a:t>
            </a:r>
            <a:r>
              <a:rPr dirty="0"/>
              <a:t>	</a:t>
            </a:r>
            <a:r>
              <a:rPr spc="-10" dirty="0"/>
              <a:t>Impact</a:t>
            </a: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182153" y="1275245"/>
            <a:ext cx="6682740" cy="5165517"/>
          </a:xfrm>
          <a:prstGeom prst="rect">
            <a:avLst/>
          </a:prstGeom>
        </p:spPr>
        <p:txBody>
          <a:bodyPr vert="horz" wrap="square" lIns="0" tIns="12700" rIns="0" bIns="0" rtlCol="0">
            <a:spAutoFit/>
          </a:bodyPr>
          <a:lstStyle/>
          <a:p>
            <a:pPr>
              <a:buNone/>
            </a:pPr>
            <a:r>
              <a:rPr lang="en-US" sz="2000" b="1" dirty="0"/>
              <a:t>Expected Deliverables:</a:t>
            </a:r>
            <a:endParaRPr lang="en-US" sz="2000" dirty="0"/>
          </a:p>
          <a:p>
            <a:pPr>
              <a:buFont typeface="Arial" panose="020B0604020202020204" pitchFamily="34" charset="0"/>
              <a:buChar char="•"/>
            </a:pPr>
            <a:r>
              <a:rPr lang="en-US" sz="2000" dirty="0"/>
              <a:t>Fully functional </a:t>
            </a:r>
            <a:r>
              <a:rPr lang="en-US" sz="2000" b="1" dirty="0"/>
              <a:t>Doctor &amp; Patient Portal</a:t>
            </a:r>
            <a:endParaRPr lang="en-US" sz="2000" dirty="0"/>
          </a:p>
          <a:p>
            <a:pPr>
              <a:buFont typeface="Arial" panose="020B0604020202020204" pitchFamily="34" charset="0"/>
              <a:buChar char="•"/>
            </a:pPr>
            <a:r>
              <a:rPr lang="en-US" sz="2000" dirty="0"/>
              <a:t>Working </a:t>
            </a:r>
            <a:r>
              <a:rPr lang="en-US" sz="2000" b="1" dirty="0"/>
              <a:t>appointment booking system</a:t>
            </a:r>
            <a:endParaRPr lang="en-US" sz="2000" dirty="0"/>
          </a:p>
          <a:p>
            <a:pPr>
              <a:buFont typeface="Arial" panose="020B0604020202020204" pitchFamily="34" charset="0"/>
              <a:buChar char="•"/>
            </a:pPr>
            <a:r>
              <a:rPr lang="en-US" sz="2000" dirty="0"/>
              <a:t>Integrated </a:t>
            </a:r>
            <a:r>
              <a:rPr lang="en-US" sz="2000" b="1" dirty="0"/>
              <a:t>digital prescription and medical record module</a:t>
            </a:r>
            <a:endParaRPr lang="en-US" sz="2000" dirty="0"/>
          </a:p>
          <a:p>
            <a:pPr>
              <a:buFont typeface="Arial" panose="020B0604020202020204" pitchFamily="34" charset="0"/>
              <a:buChar char="•"/>
            </a:pPr>
            <a:r>
              <a:rPr lang="en-US" sz="2000" dirty="0"/>
              <a:t>Secure </a:t>
            </a:r>
            <a:r>
              <a:rPr lang="en-US" sz="2000" b="1" dirty="0"/>
              <a:t>cloud database for storing health data</a:t>
            </a:r>
          </a:p>
          <a:p>
            <a:pPr>
              <a:buFont typeface="Arial" panose="020B0604020202020204" pitchFamily="34" charset="0"/>
              <a:buChar char="•"/>
            </a:pPr>
            <a:endParaRPr lang="en-US" sz="2000" dirty="0"/>
          </a:p>
          <a:p>
            <a:pPr>
              <a:buNone/>
            </a:pPr>
            <a:r>
              <a:rPr lang="en-US" sz="2000" b="1" dirty="0"/>
              <a:t>Impact:</a:t>
            </a:r>
            <a:endParaRPr lang="en-US" sz="2000" dirty="0"/>
          </a:p>
          <a:p>
            <a:pPr>
              <a:buFont typeface="Arial" panose="020B0604020202020204" pitchFamily="34" charset="0"/>
              <a:buChar char="•"/>
            </a:pPr>
            <a:r>
              <a:rPr lang="en-US" sz="2000" dirty="0"/>
              <a:t>Improves </a:t>
            </a:r>
            <a:r>
              <a:rPr lang="en-US" sz="2000" b="1" dirty="0"/>
              <a:t>access to healthcare services</a:t>
            </a:r>
            <a:r>
              <a:rPr lang="en-US" sz="2000" dirty="0"/>
              <a:t>, especially in semi-urban and rural areas</a:t>
            </a:r>
          </a:p>
          <a:p>
            <a:pPr>
              <a:buFont typeface="Arial" panose="020B0604020202020204" pitchFamily="34" charset="0"/>
              <a:buChar char="•"/>
            </a:pPr>
            <a:r>
              <a:rPr lang="en-US" sz="2000" dirty="0"/>
              <a:t>Reduces </a:t>
            </a:r>
            <a:r>
              <a:rPr lang="en-US" sz="2000" b="1" dirty="0"/>
              <a:t>manual workload</a:t>
            </a:r>
            <a:r>
              <a:rPr lang="en-US" sz="2000" dirty="0"/>
              <a:t> for clinics and hospitals through automation</a:t>
            </a:r>
          </a:p>
          <a:p>
            <a:pPr>
              <a:buFont typeface="Arial" panose="020B0604020202020204" pitchFamily="34" charset="0"/>
              <a:buChar char="•"/>
            </a:pPr>
            <a:r>
              <a:rPr lang="en-US" sz="2000" dirty="0"/>
              <a:t>Enhances </a:t>
            </a:r>
            <a:r>
              <a:rPr lang="en-US" sz="2000" b="1" dirty="0"/>
              <a:t>patient experience</a:t>
            </a:r>
            <a:r>
              <a:rPr lang="en-US" sz="2000" dirty="0"/>
              <a:t> with streamlined consultations and record access</a:t>
            </a:r>
          </a:p>
          <a:p>
            <a:pPr>
              <a:buFont typeface="Arial" panose="020B0604020202020204" pitchFamily="34" charset="0"/>
              <a:buChar char="•"/>
            </a:pPr>
            <a:r>
              <a:rPr lang="en-US" sz="2000" dirty="0"/>
              <a:t>Lays the groundwork for future </a:t>
            </a:r>
            <a:r>
              <a:rPr lang="en-US" sz="2000" b="1" dirty="0"/>
              <a:t>telemedicine and health monitoring</a:t>
            </a:r>
            <a:r>
              <a:rPr lang="en-US" sz="2000" dirty="0"/>
              <a:t> features</a:t>
            </a:r>
          </a:p>
          <a:p>
            <a:pPr marL="12700">
              <a:lnSpc>
                <a:spcPct val="100000"/>
              </a:lnSpc>
              <a:spcBef>
                <a:spcPts val="100"/>
              </a:spcBef>
            </a:pPr>
            <a:endParaRPr lang="en-US" sz="1400" dirty="0">
              <a:latin typeface="Arial"/>
              <a:cs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7145" y="0"/>
            <a:ext cx="9126855" cy="6858000"/>
            <a:chOff x="0" y="0"/>
            <a:chExt cx="9126855" cy="6858000"/>
          </a:xfrm>
        </p:grpSpPr>
        <p:pic>
          <p:nvPicPr>
            <p:cNvPr id="3" name="object 3"/>
            <p:cNvPicPr/>
            <p:nvPr/>
          </p:nvPicPr>
          <p:blipFill>
            <a:blip r:embed="rId2" cstate="print"/>
            <a:stretch>
              <a:fillRect/>
            </a:stretch>
          </p:blipFill>
          <p:spPr>
            <a:xfrm>
              <a:off x="0" y="0"/>
              <a:ext cx="9126252" cy="6858000"/>
            </a:xfrm>
            <a:prstGeom prst="rect">
              <a:avLst/>
            </a:prstGeom>
          </p:spPr>
        </p:pic>
        <p:sp>
          <p:nvSpPr>
            <p:cNvPr id="4" name="object 4"/>
            <p:cNvSpPr/>
            <p:nvPr/>
          </p:nvSpPr>
          <p:spPr>
            <a:xfrm>
              <a:off x="1520418" y="2060854"/>
              <a:ext cx="6306820" cy="0"/>
            </a:xfrm>
            <a:custGeom>
              <a:avLst/>
              <a:gdLst/>
              <a:ahLst/>
              <a:cxnLst/>
              <a:rect l="l" t="t" r="r" b="b"/>
              <a:pathLst>
                <a:path w="6306820">
                  <a:moveTo>
                    <a:pt x="0" y="0"/>
                  </a:moveTo>
                  <a:lnTo>
                    <a:pt x="6306540" y="0"/>
                  </a:lnTo>
                </a:path>
              </a:pathLst>
            </a:custGeom>
            <a:ln w="9525">
              <a:solidFill>
                <a:srgbClr val="4A7EBB"/>
              </a:solidFill>
            </a:ln>
          </p:spPr>
          <p:txBody>
            <a:bodyPr wrap="square" lIns="0" tIns="0" rIns="0" bIns="0" rtlCol="0"/>
            <a:lstStyle/>
            <a:p>
              <a:endParaRPr/>
            </a:p>
          </p:txBody>
        </p:sp>
        <p:pic>
          <p:nvPicPr>
            <p:cNvPr id="5" name="object 5"/>
            <p:cNvPicPr/>
            <p:nvPr/>
          </p:nvPicPr>
          <p:blipFill>
            <a:blip r:embed="rId3" cstate="print"/>
            <a:stretch>
              <a:fillRect/>
            </a:stretch>
          </p:blipFill>
          <p:spPr>
            <a:xfrm>
              <a:off x="1370380" y="150270"/>
              <a:ext cx="6396062" cy="920873"/>
            </a:xfrm>
            <a:prstGeom prst="rect">
              <a:avLst/>
            </a:prstGeom>
          </p:spPr>
        </p:pic>
      </p:grpSp>
      <p:sp>
        <p:nvSpPr>
          <p:cNvPr id="6" name="object 6"/>
          <p:cNvSpPr txBox="1"/>
          <p:nvPr/>
        </p:nvSpPr>
        <p:spPr>
          <a:xfrm>
            <a:off x="2789059" y="2172601"/>
            <a:ext cx="3679825" cy="759460"/>
          </a:xfrm>
          <a:prstGeom prst="rect">
            <a:avLst/>
          </a:prstGeom>
        </p:spPr>
        <p:txBody>
          <a:bodyPr vert="horz" wrap="square" lIns="0" tIns="10160" rIns="0" bIns="0" rtlCol="0">
            <a:spAutoFit/>
          </a:bodyPr>
          <a:lstStyle/>
          <a:p>
            <a:pPr marL="994410" marR="5080" indent="-982344">
              <a:lnSpc>
                <a:spcPct val="100699"/>
              </a:lnSpc>
              <a:spcBef>
                <a:spcPts val="80"/>
              </a:spcBef>
            </a:pPr>
            <a:r>
              <a:rPr lang="en-IN" sz="2400" b="1" spc="-40" dirty="0">
                <a:solidFill>
                  <a:srgbClr val="0070C0"/>
                </a:solidFill>
                <a:latin typeface="Calibri"/>
                <a:cs typeface="Calibri"/>
              </a:rPr>
              <a:t>FIRST </a:t>
            </a:r>
            <a:r>
              <a:rPr sz="2400" b="1" spc="-40" dirty="0">
                <a:solidFill>
                  <a:srgbClr val="0070C0"/>
                </a:solidFill>
                <a:latin typeface="Calibri"/>
                <a:cs typeface="Calibri"/>
              </a:rPr>
              <a:t>Year</a:t>
            </a:r>
            <a:r>
              <a:rPr sz="2400" b="1" spc="-60" dirty="0">
                <a:solidFill>
                  <a:srgbClr val="0070C0"/>
                </a:solidFill>
                <a:latin typeface="Calibri"/>
                <a:cs typeface="Calibri"/>
              </a:rPr>
              <a:t> </a:t>
            </a:r>
            <a:r>
              <a:rPr sz="2400" b="1" dirty="0">
                <a:solidFill>
                  <a:srgbClr val="0070C0"/>
                </a:solidFill>
                <a:latin typeface="Calibri"/>
                <a:cs typeface="Calibri"/>
              </a:rPr>
              <a:t>Project</a:t>
            </a:r>
            <a:r>
              <a:rPr sz="2400" b="1" spc="-60" dirty="0">
                <a:solidFill>
                  <a:srgbClr val="0070C0"/>
                </a:solidFill>
                <a:latin typeface="Calibri"/>
                <a:cs typeface="Calibri"/>
              </a:rPr>
              <a:t> </a:t>
            </a:r>
            <a:r>
              <a:rPr sz="2400" b="1" spc="-10" dirty="0">
                <a:solidFill>
                  <a:srgbClr val="0070C0"/>
                </a:solidFill>
                <a:latin typeface="Calibri"/>
                <a:cs typeface="Calibri"/>
              </a:rPr>
              <a:t>Synopsis </a:t>
            </a:r>
            <a:r>
              <a:rPr sz="2400" b="1" dirty="0">
                <a:solidFill>
                  <a:srgbClr val="0070C0"/>
                </a:solidFill>
                <a:latin typeface="Calibri"/>
                <a:cs typeface="Calibri"/>
              </a:rPr>
              <a:t>Submitted</a:t>
            </a:r>
            <a:r>
              <a:rPr sz="2400" b="1" spc="-114" dirty="0">
                <a:solidFill>
                  <a:srgbClr val="0070C0"/>
                </a:solidFill>
                <a:latin typeface="Calibri"/>
                <a:cs typeface="Calibri"/>
              </a:rPr>
              <a:t> </a:t>
            </a:r>
            <a:r>
              <a:rPr sz="2400" b="1" spc="-25" dirty="0">
                <a:solidFill>
                  <a:srgbClr val="0070C0"/>
                </a:solidFill>
                <a:latin typeface="Calibri"/>
                <a:cs typeface="Calibri"/>
              </a:rPr>
              <a:t>by</a:t>
            </a:r>
            <a:endParaRPr sz="2400" dirty="0">
              <a:latin typeface="Calibri"/>
              <a:cs typeface="Calibri"/>
            </a:endParaRPr>
          </a:p>
        </p:txBody>
      </p:sp>
      <p:graphicFrame>
        <p:nvGraphicFramePr>
          <p:cNvPr id="7" name="object 7"/>
          <p:cNvGraphicFramePr>
            <a:graphicFrameLocks noGrp="1"/>
          </p:cNvGraphicFramePr>
          <p:nvPr>
            <p:extLst>
              <p:ext uri="{D42A27DB-BD31-4B8C-83A1-F6EECF244321}">
                <p14:modId xmlns:p14="http://schemas.microsoft.com/office/powerpoint/2010/main" val="3937773929"/>
              </p:ext>
            </p:extLst>
          </p:nvPr>
        </p:nvGraphicFramePr>
        <p:xfrm>
          <a:off x="1695450" y="3079749"/>
          <a:ext cx="6096000" cy="1960900"/>
        </p:xfrm>
        <a:graphic>
          <a:graphicData uri="http://schemas.openxmlformats.org/drawingml/2006/table">
            <a:tbl>
              <a:tblPr firstRow="1" bandRow="1">
                <a:tableStyleId>{2D5ABB26-0587-4C30-8999-92F81FD0307C}</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91776">
                <a:tc>
                  <a:txBody>
                    <a:bodyPr/>
                    <a:lstStyle/>
                    <a:p>
                      <a:pPr algn="ctr">
                        <a:lnSpc>
                          <a:spcPct val="100000"/>
                        </a:lnSpc>
                        <a:spcBef>
                          <a:spcPts val="60"/>
                        </a:spcBef>
                      </a:pPr>
                      <a:r>
                        <a:rPr sz="1800" b="1" spc="-20" dirty="0">
                          <a:solidFill>
                            <a:srgbClr val="FFFFFF"/>
                          </a:solidFill>
                          <a:latin typeface="Calibri"/>
                          <a:cs typeface="Calibri"/>
                        </a:rPr>
                        <a:t>ROLL</a:t>
                      </a:r>
                      <a:endParaRPr sz="1800" dirty="0">
                        <a:latin typeface="Calibri"/>
                        <a:cs typeface="Calibri"/>
                      </a:endParaRPr>
                    </a:p>
                  </a:txBody>
                  <a:tcPr marL="0" marR="0" marT="762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F81BD"/>
                    </a:solidFill>
                  </a:tcPr>
                </a:tc>
                <a:tc>
                  <a:txBody>
                    <a:bodyPr/>
                    <a:lstStyle/>
                    <a:p>
                      <a:pPr algn="ctr">
                        <a:lnSpc>
                          <a:spcPct val="100000"/>
                        </a:lnSpc>
                        <a:spcBef>
                          <a:spcPts val="60"/>
                        </a:spcBef>
                      </a:pPr>
                      <a:r>
                        <a:rPr sz="1800" b="1" spc="-20" dirty="0">
                          <a:solidFill>
                            <a:srgbClr val="FFFFFF"/>
                          </a:solidFill>
                          <a:latin typeface="Calibri"/>
                          <a:cs typeface="Calibri"/>
                        </a:rPr>
                        <a:t>NAME</a:t>
                      </a:r>
                      <a:endParaRPr sz="1800" dirty="0">
                        <a:latin typeface="Calibri"/>
                        <a:cs typeface="Calibri"/>
                      </a:endParaRPr>
                    </a:p>
                  </a:txBody>
                  <a:tcPr marL="0" marR="0" marT="762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F81BD"/>
                    </a:solidFill>
                  </a:tcPr>
                </a:tc>
                <a:extLst>
                  <a:ext uri="{0D108BD9-81ED-4DB2-BD59-A6C34878D82A}">
                    <a16:rowId xmlns:a16="http://schemas.microsoft.com/office/drawing/2014/main" val="10000"/>
                  </a:ext>
                </a:extLst>
              </a:tr>
              <a:tr h="392449">
                <a:tc>
                  <a:txBody>
                    <a:bodyPr/>
                    <a:lstStyle/>
                    <a:p>
                      <a:pPr algn="ctr">
                        <a:lnSpc>
                          <a:spcPct val="100000"/>
                        </a:lnSpc>
                        <a:spcBef>
                          <a:spcPts val="160"/>
                        </a:spcBef>
                      </a:pPr>
                      <a:r>
                        <a:rPr lang="en-IN" sz="1800" dirty="0">
                          <a:latin typeface="Calibri"/>
                          <a:cs typeface="Calibri"/>
                        </a:rPr>
                        <a:t>Swastik Mishra </a:t>
                      </a:r>
                      <a:endParaRPr sz="1800" dirty="0">
                        <a:latin typeface="Calibri"/>
                        <a:cs typeface="Calibri"/>
                      </a:endParaRPr>
                    </a:p>
                  </a:txBody>
                  <a:tcPr marL="0" marR="0" marT="2032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FD7E7"/>
                    </a:solidFill>
                  </a:tcPr>
                </a:tc>
                <a:tc>
                  <a:txBody>
                    <a:bodyPr/>
                    <a:lstStyle/>
                    <a:p>
                      <a:pPr algn="ctr">
                        <a:lnSpc>
                          <a:spcPct val="100000"/>
                        </a:lnSpc>
                        <a:spcBef>
                          <a:spcPts val="160"/>
                        </a:spcBef>
                      </a:pPr>
                      <a:r>
                        <a:rPr lang="en-IN" sz="1800" dirty="0">
                          <a:latin typeface="Calibri"/>
                          <a:cs typeface="Calibri"/>
                        </a:rPr>
                        <a:t>2401010019</a:t>
                      </a:r>
                      <a:endParaRPr sz="1800" dirty="0">
                        <a:latin typeface="Calibri"/>
                        <a:cs typeface="Calibri"/>
                      </a:endParaRPr>
                    </a:p>
                  </a:txBody>
                  <a:tcPr marL="0" marR="0" marT="2032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FD7E7"/>
                    </a:solidFill>
                  </a:tcPr>
                </a:tc>
                <a:extLst>
                  <a:ext uri="{0D108BD9-81ED-4DB2-BD59-A6C34878D82A}">
                    <a16:rowId xmlns:a16="http://schemas.microsoft.com/office/drawing/2014/main" val="10001"/>
                  </a:ext>
                </a:extLst>
              </a:tr>
              <a:tr h="403226">
                <a:tc>
                  <a:txBody>
                    <a:bodyPr/>
                    <a:lstStyle/>
                    <a:p>
                      <a:pPr algn="ctr">
                        <a:lnSpc>
                          <a:spcPct val="100000"/>
                        </a:lnSpc>
                        <a:spcBef>
                          <a:spcPts val="60"/>
                        </a:spcBef>
                      </a:pPr>
                      <a:r>
                        <a:rPr lang="en-IN" sz="1800" dirty="0">
                          <a:latin typeface="Calibri"/>
                          <a:cs typeface="Calibri"/>
                        </a:rPr>
                        <a:t>Gauri Katiyar </a:t>
                      </a:r>
                      <a:endParaRPr sz="1800" dirty="0">
                        <a:latin typeface="Calibri"/>
                        <a:cs typeface="Calibri"/>
                      </a:endParaRPr>
                    </a:p>
                  </a:txBody>
                  <a:tcPr marL="0" marR="0" marT="7620" marB="0">
                    <a:lnL w="12700">
                      <a:solidFill>
                        <a:srgbClr val="FFFFFF"/>
                      </a:solidFill>
                      <a:prstDash val="solid"/>
                    </a:lnL>
                    <a:lnR w="12700">
                      <a:solidFill>
                        <a:srgbClr val="FFFFFF"/>
                      </a:solidFill>
                      <a:prstDash val="solid"/>
                    </a:lnR>
                    <a:lnT w="12700">
                      <a:solidFill>
                        <a:srgbClr val="FFFFFF"/>
                      </a:solidFill>
                      <a:prstDash val="solid"/>
                    </a:lnT>
                    <a:lnB w="12700">
                      <a:noFill/>
                      <a:prstDash val="solid"/>
                    </a:lnB>
                    <a:solidFill>
                      <a:srgbClr val="E8ECF4"/>
                    </a:solidFill>
                  </a:tcPr>
                </a:tc>
                <a:tc>
                  <a:txBody>
                    <a:bodyPr/>
                    <a:lstStyle/>
                    <a:p>
                      <a:pPr algn="ctr">
                        <a:lnSpc>
                          <a:spcPct val="100000"/>
                        </a:lnSpc>
                        <a:spcBef>
                          <a:spcPts val="60"/>
                        </a:spcBef>
                      </a:pPr>
                      <a:r>
                        <a:rPr lang="en-IN" sz="1800" dirty="0">
                          <a:latin typeface="Calibri"/>
                          <a:cs typeface="Calibri"/>
                        </a:rPr>
                        <a:t>2401010048</a:t>
                      </a:r>
                      <a:endParaRPr sz="1800" dirty="0">
                        <a:latin typeface="Calibri"/>
                        <a:cs typeface="Calibri"/>
                      </a:endParaRPr>
                    </a:p>
                  </a:txBody>
                  <a:tcPr marL="0" marR="0" marT="762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CF4"/>
                    </a:solidFill>
                  </a:tcPr>
                </a:tc>
                <a:extLst>
                  <a:ext uri="{0D108BD9-81ED-4DB2-BD59-A6C34878D82A}">
                    <a16:rowId xmlns:a16="http://schemas.microsoft.com/office/drawing/2014/main" val="10002"/>
                  </a:ext>
                </a:extLst>
              </a:tr>
              <a:tr h="381000">
                <a:tc>
                  <a:txBody>
                    <a:bodyPr/>
                    <a:lstStyle/>
                    <a:p>
                      <a:pPr algn="ctr">
                        <a:lnSpc>
                          <a:spcPct val="100000"/>
                        </a:lnSpc>
                        <a:spcBef>
                          <a:spcPts val="60"/>
                        </a:spcBef>
                      </a:pPr>
                      <a:r>
                        <a:rPr lang="en-IN" sz="1800" dirty="0">
                          <a:latin typeface="Calibri"/>
                          <a:cs typeface="Calibri"/>
                        </a:rPr>
                        <a:t>Pallavi Roy </a:t>
                      </a:r>
                      <a:endParaRPr sz="1800" dirty="0">
                        <a:latin typeface="Calibri"/>
                        <a:cs typeface="Calibri"/>
                      </a:endParaRPr>
                    </a:p>
                  </a:txBody>
                  <a:tcPr marL="0" marR="0" marT="7620" marB="0">
                    <a:lnL w="12700">
                      <a:noFill/>
                      <a:prstDash val="solid"/>
                    </a:lnL>
                    <a:lnR w="12700">
                      <a:noFill/>
                      <a:prstDash val="solid"/>
                    </a:lnR>
                    <a:lnT w="12700">
                      <a:noFill/>
                      <a:prstDash val="solid"/>
                    </a:lnT>
                    <a:lnB w="12700">
                      <a:noFill/>
                      <a:prstDash val="solid"/>
                    </a:lnB>
                    <a:lnTlToBr w="12700" cmpd="sng">
                      <a:noFill/>
                      <a:prstDash val="solid"/>
                    </a:lnTlToBr>
                    <a:lnBlToTr w="12700" cmpd="sng">
                      <a:noFill/>
                      <a:prstDash val="solid"/>
                    </a:lnBlToTr>
                    <a:solidFill>
                      <a:srgbClr val="CFD7E7"/>
                    </a:solidFill>
                  </a:tcPr>
                </a:tc>
                <a:tc>
                  <a:txBody>
                    <a:bodyPr/>
                    <a:lstStyle/>
                    <a:p>
                      <a:pPr algn="ctr">
                        <a:lnSpc>
                          <a:spcPct val="100000"/>
                        </a:lnSpc>
                        <a:spcBef>
                          <a:spcPts val="60"/>
                        </a:spcBef>
                      </a:pPr>
                      <a:r>
                        <a:rPr lang="en-IN" sz="1800" dirty="0">
                          <a:latin typeface="Calibri"/>
                          <a:cs typeface="Calibri"/>
                        </a:rPr>
                        <a:t>2401010093</a:t>
                      </a:r>
                      <a:endParaRPr sz="1800" dirty="0">
                        <a:latin typeface="Calibri"/>
                        <a:cs typeface="Calibri"/>
                      </a:endParaRPr>
                    </a:p>
                  </a:txBody>
                  <a:tcPr marL="0" marR="0" marT="7620" marB="0">
                    <a:lnL w="12700">
                      <a:no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CFD7E7"/>
                    </a:solidFill>
                  </a:tcPr>
                </a:tc>
                <a:extLst>
                  <a:ext uri="{0D108BD9-81ED-4DB2-BD59-A6C34878D82A}">
                    <a16:rowId xmlns:a16="http://schemas.microsoft.com/office/drawing/2014/main" val="10003"/>
                  </a:ext>
                </a:extLst>
              </a:tr>
              <a:tr h="392449">
                <a:tc>
                  <a:txBody>
                    <a:bodyPr/>
                    <a:lstStyle/>
                    <a:p>
                      <a:pPr algn="ctr">
                        <a:lnSpc>
                          <a:spcPct val="100000"/>
                        </a:lnSpc>
                        <a:spcBef>
                          <a:spcPts val="60"/>
                        </a:spcBef>
                      </a:pPr>
                      <a:r>
                        <a:rPr lang="en-IN" sz="1800" dirty="0">
                          <a:latin typeface="Calibri"/>
                          <a:cs typeface="Calibri"/>
                        </a:rPr>
                        <a:t>Yash Raj</a:t>
                      </a:r>
                      <a:endParaRPr sz="1800" dirty="0">
                        <a:latin typeface="Calibri"/>
                        <a:cs typeface="Calibri"/>
                      </a:endParaRPr>
                    </a:p>
                  </a:txBody>
                  <a:tcPr marL="0" marR="0" marT="7620" marB="0">
                    <a:lnL w="12700">
                      <a:noFill/>
                      <a:prstDash val="solid"/>
                    </a:lnL>
                    <a:lnR w="12700">
                      <a:noFill/>
                      <a:prstDash val="solid"/>
                    </a:lnR>
                    <a:lnT w="12700">
                      <a:noFill/>
                      <a:prstDash val="solid"/>
                    </a:lnT>
                    <a:lnB w="12700">
                      <a:noFill/>
                      <a:prstDash val="solid"/>
                    </a:lnB>
                    <a:lnTlToBr w="12700" cmpd="sng">
                      <a:noFill/>
                      <a:prstDash val="solid"/>
                    </a:lnTlToBr>
                    <a:lnBlToTr w="12700" cmpd="sng">
                      <a:noFill/>
                      <a:prstDash val="solid"/>
                    </a:lnBlToTr>
                    <a:solidFill>
                      <a:srgbClr val="CFD7E7"/>
                    </a:solidFill>
                  </a:tcPr>
                </a:tc>
                <a:tc>
                  <a:txBody>
                    <a:bodyPr/>
                    <a:lstStyle/>
                    <a:p>
                      <a:pPr algn="ctr">
                        <a:lnSpc>
                          <a:spcPct val="100000"/>
                        </a:lnSpc>
                        <a:spcBef>
                          <a:spcPts val="60"/>
                        </a:spcBef>
                      </a:pPr>
                      <a:r>
                        <a:rPr lang="en-IN" sz="1800" dirty="0">
                          <a:latin typeface="Calibri"/>
                          <a:cs typeface="Calibri"/>
                        </a:rPr>
                        <a:t>2401010008</a:t>
                      </a:r>
                    </a:p>
                  </a:txBody>
                  <a:tcPr marL="0" marR="0" marT="7620" marB="0">
                    <a:lnL w="12700">
                      <a:no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7E7"/>
                    </a:solidFill>
                  </a:tcPr>
                </a:tc>
                <a:extLst>
                  <a:ext uri="{0D108BD9-81ED-4DB2-BD59-A6C34878D82A}">
                    <a16:rowId xmlns:a16="http://schemas.microsoft.com/office/drawing/2014/main" val="906717651"/>
                  </a:ext>
                </a:extLst>
              </a:tr>
            </a:tbl>
          </a:graphicData>
        </a:graphic>
      </p:graphicFrame>
      <p:sp>
        <p:nvSpPr>
          <p:cNvPr id="8" name="object 8"/>
          <p:cNvSpPr txBox="1">
            <a:spLocks noGrp="1"/>
          </p:cNvSpPr>
          <p:nvPr>
            <p:ph type="title"/>
          </p:nvPr>
        </p:nvSpPr>
        <p:spPr>
          <a:xfrm>
            <a:off x="2645117" y="1171003"/>
            <a:ext cx="3966210" cy="635000"/>
          </a:xfrm>
          <a:prstGeom prst="rect">
            <a:avLst/>
          </a:prstGeom>
        </p:spPr>
        <p:txBody>
          <a:bodyPr vert="horz" wrap="square" lIns="0" tIns="12700" rIns="0" bIns="0" rtlCol="0">
            <a:spAutoFit/>
          </a:bodyPr>
          <a:lstStyle/>
          <a:p>
            <a:pPr marL="12700">
              <a:lnSpc>
                <a:spcPct val="100000"/>
              </a:lnSpc>
              <a:spcBef>
                <a:spcPts val="100"/>
              </a:spcBef>
            </a:pPr>
            <a:r>
              <a:rPr sz="4000" dirty="0">
                <a:solidFill>
                  <a:srgbClr val="C00000"/>
                </a:solidFill>
                <a:latin typeface="Calibri"/>
                <a:cs typeface="Calibri"/>
              </a:rPr>
              <a:t>Experience</a:t>
            </a:r>
            <a:r>
              <a:rPr sz="4000" spc="-145" dirty="0">
                <a:solidFill>
                  <a:srgbClr val="C00000"/>
                </a:solidFill>
                <a:latin typeface="Calibri"/>
                <a:cs typeface="Calibri"/>
              </a:rPr>
              <a:t> </a:t>
            </a:r>
            <a:r>
              <a:rPr sz="4000" spc="-10" dirty="0">
                <a:solidFill>
                  <a:srgbClr val="C00000"/>
                </a:solidFill>
                <a:latin typeface="Calibri"/>
                <a:cs typeface="Calibri"/>
              </a:rPr>
              <a:t>Builder</a:t>
            </a:r>
            <a:endParaRPr sz="4000">
              <a:latin typeface="Calibri"/>
              <a:cs typeface="Calibri"/>
            </a:endParaRPr>
          </a:p>
        </p:txBody>
      </p:sp>
      <p:sp>
        <p:nvSpPr>
          <p:cNvPr id="9" name="object 9"/>
          <p:cNvSpPr txBox="1"/>
          <p:nvPr/>
        </p:nvSpPr>
        <p:spPr>
          <a:xfrm>
            <a:off x="315179" y="5704392"/>
            <a:ext cx="3723421" cy="296043"/>
          </a:xfrm>
          <a:prstGeom prst="rect">
            <a:avLst/>
          </a:prstGeom>
        </p:spPr>
        <p:txBody>
          <a:bodyPr vert="horz" wrap="square" lIns="0" tIns="12700" rIns="0" bIns="0" rtlCol="0">
            <a:spAutoFit/>
          </a:bodyPr>
          <a:lstStyle/>
          <a:p>
            <a:pPr marL="12700" marR="5080">
              <a:lnSpc>
                <a:spcPct val="106500"/>
              </a:lnSpc>
              <a:spcBef>
                <a:spcPts val="100"/>
              </a:spcBef>
            </a:pPr>
            <a:r>
              <a:rPr sz="1800" b="1" dirty="0">
                <a:solidFill>
                  <a:srgbClr val="0070C0"/>
                </a:solidFill>
                <a:latin typeface="Calibri"/>
                <a:cs typeface="Calibri"/>
              </a:rPr>
              <a:t>Faculty</a:t>
            </a:r>
            <a:r>
              <a:rPr sz="1800" b="1" spc="-30" dirty="0">
                <a:solidFill>
                  <a:srgbClr val="0070C0"/>
                </a:solidFill>
                <a:latin typeface="Calibri"/>
                <a:cs typeface="Calibri"/>
              </a:rPr>
              <a:t> </a:t>
            </a:r>
            <a:r>
              <a:rPr sz="1800" b="1" dirty="0">
                <a:solidFill>
                  <a:srgbClr val="0070C0"/>
                </a:solidFill>
                <a:latin typeface="Calibri"/>
                <a:cs typeface="Calibri"/>
              </a:rPr>
              <a:t>Mentor:</a:t>
            </a:r>
            <a:r>
              <a:rPr sz="1800" b="1" spc="350" dirty="0">
                <a:solidFill>
                  <a:srgbClr val="0070C0"/>
                </a:solidFill>
                <a:latin typeface="Calibri"/>
                <a:cs typeface="Calibri"/>
              </a:rPr>
              <a:t> </a:t>
            </a:r>
            <a:r>
              <a:rPr lang="en-IN" b="1" spc="350" dirty="0">
                <a:solidFill>
                  <a:srgbClr val="0070C0"/>
                </a:solidFill>
                <a:latin typeface="Calibri"/>
                <a:cs typeface="Calibri"/>
              </a:rPr>
              <a:t>MS Mansi kajal </a:t>
            </a:r>
            <a:endParaRPr sz="1800" dirty="0">
              <a:latin typeface="Calibri"/>
              <a:cs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62DB5-2D4F-4D9B-3275-C5AAD67D8FCE}"/>
              </a:ext>
            </a:extLst>
          </p:cNvPr>
          <p:cNvSpPr>
            <a:spLocks noGrp="1"/>
          </p:cNvSpPr>
          <p:nvPr>
            <p:ph type="title"/>
          </p:nvPr>
        </p:nvSpPr>
        <p:spPr>
          <a:xfrm>
            <a:off x="152400" y="313410"/>
            <a:ext cx="8399043" cy="735343"/>
          </a:xfrm>
        </p:spPr>
        <p:txBody>
          <a:bodyPr/>
          <a:lstStyle/>
          <a:p>
            <a:r>
              <a:rPr lang="en-IN" dirty="0"/>
              <a:t>Future Scope</a:t>
            </a:r>
          </a:p>
        </p:txBody>
      </p:sp>
      <p:sp>
        <p:nvSpPr>
          <p:cNvPr id="4" name="object 3">
            <a:extLst>
              <a:ext uri="{FF2B5EF4-FFF2-40B4-BE49-F238E27FC236}">
                <a16:creationId xmlns:a16="http://schemas.microsoft.com/office/drawing/2014/main" id="{3157099B-296D-FAE1-0803-0856EB21574D}"/>
              </a:ext>
            </a:extLst>
          </p:cNvPr>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sp>
        <p:nvSpPr>
          <p:cNvPr id="8" name="Rectangle 3">
            <a:extLst>
              <a:ext uri="{FF2B5EF4-FFF2-40B4-BE49-F238E27FC236}">
                <a16:creationId xmlns:a16="http://schemas.microsoft.com/office/drawing/2014/main" id="{70264A8E-730C-634E-80EE-6E4F5B89A1D7}"/>
              </a:ext>
            </a:extLst>
          </p:cNvPr>
          <p:cNvSpPr>
            <a:spLocks noGrp="1" noChangeArrowheads="1"/>
          </p:cNvSpPr>
          <p:nvPr>
            <p:ph type="body" idx="1"/>
          </p:nvPr>
        </p:nvSpPr>
        <p:spPr bwMode="auto">
          <a:xfrm>
            <a:off x="76200" y="1433958"/>
            <a:ext cx="8915400"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AI-Powered Health Insights</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Suggest diagnoses, treatment plans, or health tips based on patient data and history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Telemedicine Integration</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Enable real-time video consultations and remote monitoring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E-Prescription &amp; Pharmacy Linkage</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Directly send prescriptions to partnered pharmacies for faster service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Health Analytics Dashboard</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Provide doctors and admins with trends and insights for better decision-making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Mobile App for Patients &amp; Doctors</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Allow appointment booking, health tracking, and report access on-the-go</a:t>
            </a:r>
          </a:p>
        </p:txBody>
      </p:sp>
    </p:spTree>
    <p:extLst>
      <p:ext uri="{BB962C8B-B14F-4D97-AF65-F5344CB8AC3E}">
        <p14:creationId xmlns:p14="http://schemas.microsoft.com/office/powerpoint/2010/main" val="3891266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41300" rIns="0" bIns="0" rtlCol="0">
            <a:spAutoFit/>
          </a:bodyPr>
          <a:lstStyle/>
          <a:p>
            <a:pPr marL="86360">
              <a:lnSpc>
                <a:spcPct val="100000"/>
              </a:lnSpc>
              <a:spcBef>
                <a:spcPts val="100"/>
              </a:spcBef>
            </a:pPr>
            <a:r>
              <a:rPr spc="-10" dirty="0"/>
              <a:t>References</a:t>
            </a: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276020" y="3048000"/>
            <a:ext cx="8277859" cy="228268"/>
          </a:xfrm>
          <a:prstGeom prst="rect">
            <a:avLst/>
          </a:prstGeom>
        </p:spPr>
        <p:txBody>
          <a:bodyPr vert="horz" wrap="square" lIns="0" tIns="12700" rIns="0" bIns="0" rtlCol="0">
            <a:spAutoFit/>
          </a:bodyPr>
          <a:lstStyle/>
          <a:p>
            <a:pPr marL="146050" indent="-136525">
              <a:lnSpc>
                <a:spcPct val="100000"/>
              </a:lnSpc>
              <a:spcBef>
                <a:spcPts val="100"/>
              </a:spcBef>
              <a:buSzPct val="92857"/>
              <a:buAutoNum type="arabicPeriod"/>
              <a:tabLst>
                <a:tab pos="146050" algn="l"/>
              </a:tabLst>
            </a:pPr>
            <a:endParaRPr lang="en-IN" sz="1400" dirty="0">
              <a:latin typeface="Arial"/>
              <a:cs typeface="Arial"/>
            </a:endParaRPr>
          </a:p>
        </p:txBody>
      </p:sp>
      <p:sp>
        <p:nvSpPr>
          <p:cNvPr id="13" name="TextBox 12">
            <a:extLst>
              <a:ext uri="{FF2B5EF4-FFF2-40B4-BE49-F238E27FC236}">
                <a16:creationId xmlns:a16="http://schemas.microsoft.com/office/drawing/2014/main" id="{095FE219-125A-F71A-7582-0D22CADACEC9}"/>
              </a:ext>
            </a:extLst>
          </p:cNvPr>
          <p:cNvSpPr txBox="1"/>
          <p:nvPr/>
        </p:nvSpPr>
        <p:spPr>
          <a:xfrm>
            <a:off x="182153" y="1168400"/>
            <a:ext cx="8685827" cy="3139321"/>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WHO. (2023). </a:t>
            </a:r>
            <a:r>
              <a:rPr kumimoji="0" lang="en-US" altLang="en-US" sz="1800" b="1" i="0" u="none" strike="noStrike" cap="none" normalizeH="0" baseline="0" dirty="0">
                <a:ln>
                  <a:noFill/>
                </a:ln>
                <a:solidFill>
                  <a:schemeClr val="tx1"/>
                </a:solidFill>
                <a:effectLst/>
                <a:latin typeface="Arial" panose="020B0604020202020204" pitchFamily="34" charset="0"/>
              </a:rPr>
              <a:t>Digital Health Guidelines</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1" u="none" strike="noStrike" cap="none" normalizeH="0" baseline="0" dirty="0">
                <a:ln>
                  <a:noFill/>
                </a:ln>
                <a:solidFill>
                  <a:schemeClr val="tx1"/>
                </a:solidFill>
                <a:effectLst/>
                <a:latin typeface="Arial" panose="020B0604020202020204" pitchFamily="34" charset="0"/>
              </a:rPr>
              <a:t>World Health Organization</a:t>
            </a:r>
            <a:r>
              <a:rPr kumimoji="0" lang="en-US" altLang="en-US" sz="1800" b="0" i="0" u="none" strike="noStrike" cap="none" normalizeH="0" baseline="0" dirty="0">
                <a:ln>
                  <a:noFill/>
                </a:ln>
                <a:solidFill>
                  <a:schemeClr val="tx1"/>
                </a:solidFill>
                <a:effectLst/>
                <a:latin typeface="Arial" panose="020B0604020202020204" pitchFamily="34" charset="0"/>
              </a:rPr>
              <a:t>. Retrieved from: </a:t>
            </a:r>
            <a:r>
              <a:rPr kumimoji="0" lang="en-US" altLang="en-US" sz="1800" b="0" i="0" u="none" strike="noStrike" cap="none" normalizeH="0" baseline="0" dirty="0">
                <a:ln>
                  <a:noFill/>
                </a:ln>
                <a:solidFill>
                  <a:schemeClr val="tx1"/>
                </a:solidFill>
                <a:effectLst/>
                <a:latin typeface="Arial" panose="020B0604020202020204" pitchFamily="34" charset="0"/>
                <a:hlinkClick r:id="rId3"/>
              </a:rPr>
              <a:t>https://www.who.int/publications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Pressman, R. S., &amp; Maxim, B. R. (2020). </a:t>
            </a:r>
            <a:r>
              <a:rPr kumimoji="0" lang="en-US" altLang="en-US" sz="1800" b="0" i="1" u="none" strike="noStrike" cap="none" normalizeH="0" baseline="0" dirty="0">
                <a:ln>
                  <a:noFill/>
                </a:ln>
                <a:solidFill>
                  <a:schemeClr val="tx1"/>
                </a:solidFill>
                <a:effectLst/>
                <a:latin typeface="Arial" panose="020B0604020202020204" pitchFamily="34" charset="0"/>
              </a:rPr>
              <a:t>Software Engineering: A Practitioner’s Approach</a:t>
            </a:r>
            <a:r>
              <a:rPr kumimoji="0" lang="en-US" altLang="en-US" sz="1800" b="0" i="0" u="none" strike="noStrike" cap="none" normalizeH="0" baseline="0" dirty="0">
                <a:ln>
                  <a:noFill/>
                </a:ln>
                <a:solidFill>
                  <a:schemeClr val="tx1"/>
                </a:solidFill>
                <a:effectLst/>
                <a:latin typeface="Arial" panose="020B0604020202020204" pitchFamily="34" charset="0"/>
              </a:rPr>
              <a:t>. McGraw-Hill.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Rajaraman, V. (2013). </a:t>
            </a:r>
            <a:r>
              <a:rPr kumimoji="0" lang="en-US" altLang="en-US" sz="1800" b="0" i="1" u="none" strike="noStrike" cap="none" normalizeH="0" baseline="0" dirty="0">
                <a:ln>
                  <a:noFill/>
                </a:ln>
                <a:solidFill>
                  <a:schemeClr val="tx1"/>
                </a:solidFill>
                <a:effectLst/>
                <a:latin typeface="Arial" panose="020B0604020202020204" pitchFamily="34" charset="0"/>
              </a:rPr>
              <a:t>Fundamentals of Database Systems</a:t>
            </a:r>
            <a:r>
              <a:rPr kumimoji="0" lang="en-US" altLang="en-US" sz="1800" b="0" i="0" u="none" strike="noStrike" cap="none" normalizeH="0" baseline="0" dirty="0">
                <a:ln>
                  <a:noFill/>
                </a:ln>
                <a:solidFill>
                  <a:schemeClr val="tx1"/>
                </a:solidFill>
                <a:effectLst/>
                <a:latin typeface="Arial" panose="020B0604020202020204" pitchFamily="34" charset="0"/>
              </a:rPr>
              <a:t>. PHI Learning.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Ministry of Health &amp; Family Welfare (India). (2022). </a:t>
            </a:r>
            <a:r>
              <a:rPr kumimoji="0" lang="en-US" altLang="en-US" sz="1800" b="1" i="0" u="none" strike="noStrike" cap="none" normalizeH="0" baseline="0" dirty="0">
                <a:ln>
                  <a:noFill/>
                </a:ln>
                <a:solidFill>
                  <a:schemeClr val="tx1"/>
                </a:solidFill>
                <a:effectLst/>
                <a:latin typeface="Arial" panose="020B0604020202020204" pitchFamily="34" charset="0"/>
              </a:rPr>
              <a:t>Telemedicine Practice Guidelines</a:t>
            </a:r>
            <a:r>
              <a:rPr kumimoji="0" lang="en-US" altLang="en-US" sz="1800" b="0" i="0" u="none" strike="noStrike" cap="none" normalizeH="0" baseline="0" dirty="0">
                <a:ln>
                  <a:noFill/>
                </a:ln>
                <a:solidFill>
                  <a:schemeClr val="tx1"/>
                </a:solidFill>
                <a:effectLst/>
                <a:latin typeface="Arial" panose="020B0604020202020204" pitchFamily="34" charset="0"/>
              </a:rPr>
              <a:t>. Retrieved from: </a:t>
            </a:r>
            <a:r>
              <a:rPr kumimoji="0" lang="en-US" altLang="en-US" sz="1800" b="0" i="0" u="none" strike="noStrike" cap="none" normalizeH="0" baseline="0" dirty="0">
                <a:ln>
                  <a:noFill/>
                </a:ln>
                <a:solidFill>
                  <a:schemeClr val="tx1"/>
                </a:solidFill>
                <a:effectLst/>
                <a:latin typeface="Arial" panose="020B0604020202020204" pitchFamily="34" charset="0"/>
                <a:hlinkClick r:id="rId4"/>
              </a:rPr>
              <a:t>https://www.mohfw.gov.in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Mayo Clinic. (2023). </a:t>
            </a:r>
            <a:r>
              <a:rPr kumimoji="0" lang="en-US" altLang="en-US" sz="1800" b="0" i="1" u="none" strike="noStrike" cap="none" normalizeH="0" baseline="0" dirty="0">
                <a:ln>
                  <a:noFill/>
                </a:ln>
                <a:solidFill>
                  <a:schemeClr val="tx1"/>
                </a:solidFill>
                <a:effectLst/>
                <a:latin typeface="Arial" panose="020B0604020202020204" pitchFamily="34" charset="0"/>
              </a:rPr>
              <a:t>Best Practices in EHR Systems &amp; Patient Management</a:t>
            </a:r>
            <a:r>
              <a:rPr kumimoji="0" lang="en-US" altLang="en-US" sz="1800" b="0" i="0" u="none" strike="noStrike" cap="none" normalizeH="0" baseline="0" dirty="0">
                <a:ln>
                  <a:noFill/>
                </a:ln>
                <a:solidFill>
                  <a:schemeClr val="tx1"/>
                </a:solidFill>
                <a:effectLst/>
                <a:latin typeface="Arial" panose="020B0604020202020204" pitchFamily="34" charset="0"/>
              </a:rPr>
              <a:t>. Retrieved from: </a:t>
            </a:r>
            <a:r>
              <a:rPr kumimoji="0" lang="en-US" altLang="en-US" sz="1800" b="0" i="0" u="none" strike="noStrike" cap="none" normalizeH="0" baseline="0" dirty="0">
                <a:ln>
                  <a:noFill/>
                </a:ln>
                <a:solidFill>
                  <a:schemeClr val="tx1"/>
                </a:solidFill>
                <a:effectLst/>
                <a:latin typeface="Arial" panose="020B0604020202020204" pitchFamily="34" charset="0"/>
                <a:hlinkClick r:id="rId5"/>
              </a:rPr>
              <a:t>https://www.mayoclinic.org</a:t>
            </a:r>
            <a:r>
              <a:rPr lang="en-US" dirty="0"/>
              <a:t> </a:t>
            </a:r>
          </a:p>
          <a:p>
            <a:pPr marL="0" marR="0" lvl="0" indent="0" algn="l" defTabSz="914400" rtl="0" eaLnBrk="0" fontAlgn="base" latinLnBrk="0" hangingPunct="0">
              <a:lnSpc>
                <a:spcPct val="100000"/>
              </a:lnSpc>
              <a:spcBef>
                <a:spcPct val="0"/>
              </a:spcBef>
              <a:spcAft>
                <a:spcPct val="0"/>
              </a:spcAft>
              <a:buClrTx/>
              <a:buSzTx/>
              <a:buFontTx/>
              <a:buChar char="•"/>
              <a:tabLst/>
            </a:pPr>
            <a:r>
              <a:rPr lang="en-US" dirty="0"/>
              <a:t>Health Level Seven International (HL7). (2023). </a:t>
            </a:r>
            <a:r>
              <a:rPr lang="en-US" b="1" dirty="0"/>
              <a:t>FHIR Specification</a:t>
            </a:r>
            <a:r>
              <a:rPr lang="en-US" dirty="0"/>
              <a:t>. Retrieved from: https://www.hl7.org/fhir/</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41474" y="2615590"/>
            <a:ext cx="5440045" cy="1122680"/>
          </a:xfrm>
          <a:prstGeom prst="rect">
            <a:avLst/>
          </a:prstGeom>
        </p:spPr>
        <p:txBody>
          <a:bodyPr vert="horz" wrap="square" lIns="0" tIns="12700" rIns="0" bIns="0" rtlCol="0">
            <a:spAutoFit/>
          </a:bodyPr>
          <a:lstStyle/>
          <a:p>
            <a:pPr marL="12700">
              <a:lnSpc>
                <a:spcPct val="100000"/>
              </a:lnSpc>
              <a:spcBef>
                <a:spcPts val="100"/>
              </a:spcBef>
            </a:pPr>
            <a:r>
              <a:rPr sz="7200" b="0" dirty="0">
                <a:solidFill>
                  <a:srgbClr val="0060AA"/>
                </a:solidFill>
                <a:latin typeface="Garamond"/>
                <a:cs typeface="Garamond"/>
              </a:rPr>
              <a:t>THANK</a:t>
            </a:r>
            <a:r>
              <a:rPr sz="7200" b="0" spc="-70" dirty="0">
                <a:solidFill>
                  <a:srgbClr val="0060AA"/>
                </a:solidFill>
                <a:latin typeface="Garamond"/>
                <a:cs typeface="Garamond"/>
              </a:rPr>
              <a:t> </a:t>
            </a:r>
            <a:r>
              <a:rPr sz="7200" b="0" spc="-55" dirty="0">
                <a:solidFill>
                  <a:srgbClr val="E31E24"/>
                </a:solidFill>
                <a:latin typeface="Garamond"/>
                <a:cs typeface="Garamond"/>
              </a:rPr>
              <a:t>YOU</a:t>
            </a:r>
            <a:endParaRPr sz="7200">
              <a:latin typeface="Garamond"/>
              <a:cs typeface="Garamon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88265">
              <a:lnSpc>
                <a:spcPct val="100000"/>
              </a:lnSpc>
              <a:spcBef>
                <a:spcPts val="100"/>
              </a:spcBef>
            </a:pPr>
            <a:r>
              <a:rPr dirty="0"/>
              <a:t>Project</a:t>
            </a:r>
            <a:r>
              <a:rPr spc="-155" dirty="0"/>
              <a:t> </a:t>
            </a:r>
            <a:r>
              <a:rPr spc="-10" dirty="0"/>
              <a:t>Overview</a:t>
            </a: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182154" y="1252970"/>
            <a:ext cx="8733246" cy="3764941"/>
          </a:xfrm>
          <a:prstGeom prst="rect">
            <a:avLst/>
          </a:prstGeom>
        </p:spPr>
        <p:txBody>
          <a:bodyPr vert="horz" wrap="square" lIns="0" tIns="12700" rIns="0" bIns="0" rtlCol="0">
            <a:spAutoFit/>
          </a:bodyPr>
          <a:lstStyle/>
          <a:p>
            <a:pPr>
              <a:buNone/>
            </a:pPr>
            <a:r>
              <a:rPr lang="en-US" sz="2000" b="1" dirty="0"/>
              <a:t>Medico</a:t>
            </a:r>
            <a:r>
              <a:rPr lang="en-US" sz="2000" dirty="0"/>
              <a:t> is an intelligent healthcare platform designed to decode complex medical reports and empower users with understandable, actionable insights. By leveraging advanced AI and natural language processing, Medico interprets report content in simple terms, helping users understand diagnoses, test results, and medical terminology that would otherwise require professional guidance.</a:t>
            </a:r>
          </a:p>
          <a:p>
            <a:r>
              <a:rPr lang="en-US" sz="2000" dirty="0"/>
              <a:t>Our app not only demystifies medical jargon but also recommends effective treatment options and connects users with the most suitable doctors or specialists based on their specific condition. Medico bridges the gap between healthcare data and real patient understanding—eliminating confusion, saving time, and making quality care more accessible for everyone.</a:t>
            </a:r>
          </a:p>
          <a:p>
            <a:pPr marL="12700" marR="5080" algn="just">
              <a:lnSpc>
                <a:spcPct val="136200"/>
              </a:lnSpc>
              <a:spcBef>
                <a:spcPts val="100"/>
              </a:spcBef>
            </a:pPr>
            <a:endParaRPr sz="1900" dirty="0">
              <a:latin typeface="Arial"/>
              <a:cs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70485">
              <a:lnSpc>
                <a:spcPct val="100000"/>
              </a:lnSpc>
              <a:spcBef>
                <a:spcPts val="100"/>
              </a:spcBef>
            </a:pPr>
            <a:r>
              <a:rPr sz="4400" b="0" dirty="0">
                <a:latin typeface="Calibri"/>
                <a:cs typeface="Calibri"/>
              </a:rPr>
              <a:t>About</a:t>
            </a:r>
            <a:r>
              <a:rPr sz="4400" b="0" spc="-85" dirty="0">
                <a:latin typeface="Calibri"/>
                <a:cs typeface="Calibri"/>
              </a:rPr>
              <a:t> </a:t>
            </a:r>
            <a:r>
              <a:rPr sz="4400" b="0" dirty="0">
                <a:latin typeface="Calibri"/>
                <a:cs typeface="Calibri"/>
              </a:rPr>
              <a:t>the</a:t>
            </a:r>
            <a:r>
              <a:rPr sz="4400" b="0" spc="-80" dirty="0">
                <a:latin typeface="Calibri"/>
                <a:cs typeface="Calibri"/>
              </a:rPr>
              <a:t> </a:t>
            </a:r>
            <a:r>
              <a:rPr sz="4400" b="0" spc="-10" dirty="0">
                <a:latin typeface="Calibri"/>
                <a:cs typeface="Calibri"/>
              </a:rPr>
              <a:t>Problem</a:t>
            </a:r>
            <a:endParaRPr sz="4400" dirty="0">
              <a:latin typeface="Calibri"/>
              <a:cs typeface="Calibri"/>
            </a:endParaRP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182153" y="1256985"/>
            <a:ext cx="8579485" cy="1872307"/>
          </a:xfrm>
          <a:prstGeom prst="rect">
            <a:avLst/>
          </a:prstGeom>
        </p:spPr>
        <p:txBody>
          <a:bodyPr vert="horz" wrap="square" lIns="0" tIns="12700" rIns="0" bIns="0" rtlCol="0">
            <a:spAutoFit/>
          </a:bodyPr>
          <a:lstStyle/>
          <a:p>
            <a:pPr>
              <a:buNone/>
            </a:pPr>
            <a:r>
              <a:rPr lang="en-US" sz="2000" b="1" dirty="0"/>
              <a:t>Problems Identified:</a:t>
            </a:r>
          </a:p>
          <a:p>
            <a:pPr>
              <a:buFont typeface="Arial" panose="020B0604020202020204" pitchFamily="34" charset="0"/>
              <a:buChar char="•"/>
            </a:pPr>
            <a:r>
              <a:rPr lang="en-US" sz="2000" dirty="0"/>
              <a:t>Medical reports are hard to understand for non-medical users.</a:t>
            </a:r>
          </a:p>
          <a:p>
            <a:pPr>
              <a:buFont typeface="Arial" panose="020B0604020202020204" pitchFamily="34" charset="0"/>
              <a:buChar char="•"/>
            </a:pPr>
            <a:r>
              <a:rPr lang="en-US" sz="2000" dirty="0"/>
              <a:t>Patients face confusion and delays in treatment.</a:t>
            </a:r>
          </a:p>
          <a:p>
            <a:pPr>
              <a:buFont typeface="Arial" panose="020B0604020202020204" pitchFamily="34" charset="0"/>
              <a:buChar char="•"/>
            </a:pPr>
            <a:r>
              <a:rPr lang="en-US" sz="2000" dirty="0"/>
              <a:t>No simple tools exist to explain report findings.</a:t>
            </a:r>
          </a:p>
          <a:p>
            <a:pPr>
              <a:buFont typeface="Arial" panose="020B0604020202020204" pitchFamily="34" charset="0"/>
              <a:buChar char="•"/>
            </a:pPr>
            <a:r>
              <a:rPr lang="en-US" sz="2000" dirty="0"/>
              <a:t>Finding the right doctor is time-consuming.</a:t>
            </a:r>
          </a:p>
          <a:p>
            <a:pPr marL="12700">
              <a:lnSpc>
                <a:spcPct val="100000"/>
              </a:lnSpc>
              <a:spcBef>
                <a:spcPts val="100"/>
              </a:spcBef>
            </a:pPr>
            <a:endParaRPr lang="en-IN" sz="2000" dirty="0">
              <a:latin typeface="Arial"/>
              <a:cs typeface="Arial"/>
            </a:endParaRPr>
          </a:p>
        </p:txBody>
      </p:sp>
      <p:sp>
        <p:nvSpPr>
          <p:cNvPr id="6" name="object 6"/>
          <p:cNvSpPr txBox="1"/>
          <p:nvPr/>
        </p:nvSpPr>
        <p:spPr>
          <a:xfrm>
            <a:off x="182153" y="3205905"/>
            <a:ext cx="8999986" cy="3103414"/>
          </a:xfrm>
          <a:prstGeom prst="rect">
            <a:avLst/>
          </a:prstGeom>
        </p:spPr>
        <p:txBody>
          <a:bodyPr vert="horz" wrap="square" lIns="0" tIns="12700" rIns="0" bIns="0" rtlCol="0">
            <a:spAutoFit/>
          </a:bodyPr>
          <a:lstStyle/>
          <a:p>
            <a:pPr>
              <a:buNone/>
            </a:pPr>
            <a:r>
              <a:rPr lang="en-US" sz="2000" b="1" dirty="0"/>
              <a:t>Need for a Solution:</a:t>
            </a:r>
          </a:p>
          <a:p>
            <a:pPr>
              <a:buFont typeface="Arial" panose="020B0604020202020204" pitchFamily="34" charset="0"/>
              <a:buChar char="•"/>
            </a:pPr>
            <a:r>
              <a:rPr lang="en-US" sz="2000" dirty="0"/>
              <a:t>A system that decodes medical reports and explains them in easy-to-understand language.</a:t>
            </a:r>
          </a:p>
          <a:p>
            <a:pPr>
              <a:buFont typeface="Arial" panose="020B0604020202020204" pitchFamily="34" charset="0"/>
              <a:buChar char="•"/>
            </a:pPr>
            <a:r>
              <a:rPr lang="en-US" sz="2000" dirty="0"/>
              <a:t>A platform that suggests appropriate cures or treatments based on the report analysis.</a:t>
            </a:r>
          </a:p>
          <a:p>
            <a:pPr>
              <a:buFont typeface="Arial" panose="020B0604020202020204" pitchFamily="34" charset="0"/>
              <a:buChar char="•"/>
            </a:pPr>
            <a:r>
              <a:rPr lang="en-US" sz="2000" dirty="0"/>
              <a:t>A recommendation engine that connects users with the best doctors or specialists for their specific condition.</a:t>
            </a:r>
          </a:p>
          <a:p>
            <a:pPr>
              <a:buFont typeface="Arial" panose="020B0604020202020204" pitchFamily="34" charset="0"/>
              <a:buChar char="•"/>
            </a:pPr>
            <a:r>
              <a:rPr lang="en-US" sz="2000" dirty="0"/>
              <a:t>An accessible, user-friendly app that empowers individuals to take informed action on their health without needing deep medical knowledge.</a:t>
            </a:r>
          </a:p>
          <a:p>
            <a:pPr marL="12700">
              <a:lnSpc>
                <a:spcPct val="100000"/>
              </a:lnSpc>
              <a:spcBef>
                <a:spcPts val="100"/>
              </a:spcBef>
            </a:pPr>
            <a:endParaRPr lang="en-IN" sz="2000" dirty="0">
              <a:latin typeface="Arial"/>
              <a:cs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2725B-D320-B7D5-F584-F9A014992588}"/>
              </a:ext>
            </a:extLst>
          </p:cNvPr>
          <p:cNvSpPr>
            <a:spLocks noGrp="1"/>
          </p:cNvSpPr>
          <p:nvPr>
            <p:ph type="title"/>
          </p:nvPr>
        </p:nvSpPr>
        <p:spPr>
          <a:xfrm>
            <a:off x="182153" y="153657"/>
            <a:ext cx="8399043" cy="492443"/>
          </a:xfrm>
        </p:spPr>
        <p:txBody>
          <a:bodyPr/>
          <a:lstStyle/>
          <a:p>
            <a:r>
              <a:rPr lang="en-IN" sz="3200" b="0" dirty="0">
                <a:latin typeface="Calibri"/>
                <a:cs typeface="Calibri"/>
              </a:rPr>
              <a:t>About</a:t>
            </a:r>
            <a:r>
              <a:rPr lang="en-IN" sz="3200" b="0" spc="-85" dirty="0">
                <a:latin typeface="Calibri"/>
                <a:cs typeface="Calibri"/>
              </a:rPr>
              <a:t> </a:t>
            </a:r>
            <a:r>
              <a:rPr lang="en-IN" sz="3200" b="0" dirty="0">
                <a:latin typeface="Calibri"/>
                <a:cs typeface="Calibri"/>
              </a:rPr>
              <a:t>the</a:t>
            </a:r>
            <a:r>
              <a:rPr lang="en-IN" sz="3200" b="0" spc="-80" dirty="0">
                <a:latin typeface="Calibri"/>
                <a:cs typeface="Calibri"/>
              </a:rPr>
              <a:t> </a:t>
            </a:r>
            <a:r>
              <a:rPr lang="en-IN" sz="3200" b="0" spc="-10" dirty="0">
                <a:latin typeface="Calibri"/>
                <a:cs typeface="Calibri"/>
              </a:rPr>
              <a:t>Problem</a:t>
            </a:r>
            <a:endParaRPr lang="en-IN" dirty="0"/>
          </a:p>
        </p:txBody>
      </p:sp>
      <p:sp>
        <p:nvSpPr>
          <p:cNvPr id="3" name="Text Placeholder 2">
            <a:extLst>
              <a:ext uri="{FF2B5EF4-FFF2-40B4-BE49-F238E27FC236}">
                <a16:creationId xmlns:a16="http://schemas.microsoft.com/office/drawing/2014/main" id="{9F63F713-FF94-DE5C-3ABA-60181AFFF80E}"/>
              </a:ext>
            </a:extLst>
          </p:cNvPr>
          <p:cNvSpPr>
            <a:spLocks noGrp="1"/>
          </p:cNvSpPr>
          <p:nvPr>
            <p:ph type="body" idx="1"/>
          </p:nvPr>
        </p:nvSpPr>
        <p:spPr>
          <a:xfrm>
            <a:off x="182153" y="1422400"/>
            <a:ext cx="7660097" cy="3398366"/>
          </a:xfrm>
        </p:spPr>
        <p:txBody>
          <a:bodyPr/>
          <a:lstStyle/>
          <a:p>
            <a:pPr>
              <a:buNone/>
            </a:pPr>
            <a:r>
              <a:rPr lang="en-US" sz="2000" b="1" dirty="0"/>
              <a:t>Existing Solutions &amp; Their Limitations:</a:t>
            </a:r>
          </a:p>
          <a:p>
            <a:pPr>
              <a:buNone/>
            </a:pPr>
            <a:r>
              <a:rPr lang="en-US" sz="2000" b="1" dirty="0"/>
              <a:t>Health Portals &amp; Diagnostic Apps (e.g., HealthVault, LabCorp):</a:t>
            </a:r>
            <a:br>
              <a:rPr lang="en-US" sz="2000" dirty="0"/>
            </a:br>
            <a:r>
              <a:rPr lang="en-US" sz="2000" dirty="0"/>
              <a:t>Provide access to reports but do not explain medical terms or suggest treatments.</a:t>
            </a:r>
          </a:p>
          <a:p>
            <a:pPr>
              <a:buNone/>
            </a:pPr>
            <a:r>
              <a:rPr lang="en-US" sz="2000" b="1" dirty="0"/>
              <a:t>Symptom Checker Apps (e.g., WebMD, Ada):</a:t>
            </a:r>
            <a:br>
              <a:rPr lang="en-US" sz="2000" dirty="0"/>
            </a:br>
            <a:r>
              <a:rPr lang="en-US" sz="2000" dirty="0"/>
              <a:t>Offer general suggestions based on symptoms, not specific report-based analysis.</a:t>
            </a:r>
          </a:p>
          <a:p>
            <a:r>
              <a:rPr lang="en-US" sz="2000" b="1" dirty="0"/>
              <a:t>Online Doctor Platforms (e.g., </a:t>
            </a:r>
            <a:r>
              <a:rPr lang="en-US" sz="2000" b="1" dirty="0" err="1"/>
              <a:t>Practo</a:t>
            </a:r>
            <a:r>
              <a:rPr lang="en-US" sz="2000" b="1" dirty="0"/>
              <a:t>, </a:t>
            </a:r>
            <a:r>
              <a:rPr lang="en-US" sz="2000" b="1" dirty="0" err="1"/>
              <a:t>Zocdoc</a:t>
            </a:r>
            <a:r>
              <a:rPr lang="en-US" sz="2000" b="1" dirty="0"/>
              <a:t>):</a:t>
            </a:r>
            <a:br>
              <a:rPr lang="en-US" sz="2000" dirty="0"/>
            </a:br>
            <a:r>
              <a:rPr lang="en-US" sz="2000" dirty="0"/>
              <a:t>Help book doctors but don’t interpret reports or recommend treatments based on the data.</a:t>
            </a:r>
          </a:p>
          <a:p>
            <a:pPr marL="12700">
              <a:lnSpc>
                <a:spcPct val="100000"/>
              </a:lnSpc>
              <a:spcBef>
                <a:spcPts val="100"/>
              </a:spcBef>
            </a:pPr>
            <a:endParaRPr lang="en-IN" sz="2000" dirty="0"/>
          </a:p>
        </p:txBody>
      </p:sp>
      <p:sp>
        <p:nvSpPr>
          <p:cNvPr id="4" name="object 3">
            <a:extLst>
              <a:ext uri="{FF2B5EF4-FFF2-40B4-BE49-F238E27FC236}">
                <a16:creationId xmlns:a16="http://schemas.microsoft.com/office/drawing/2014/main" id="{90D67E44-EFDB-3C69-9525-95D520FAA395}"/>
              </a:ext>
            </a:extLst>
          </p:cNvPr>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spTree>
    <p:extLst>
      <p:ext uri="{BB962C8B-B14F-4D97-AF65-F5344CB8AC3E}">
        <p14:creationId xmlns:p14="http://schemas.microsoft.com/office/powerpoint/2010/main" val="3653519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8251" y="156197"/>
            <a:ext cx="4425315" cy="695960"/>
          </a:xfrm>
          <a:prstGeom prst="rect">
            <a:avLst/>
          </a:prstGeom>
        </p:spPr>
        <p:txBody>
          <a:bodyPr vert="horz" wrap="square" lIns="0" tIns="12700" rIns="0" bIns="0" rtlCol="0">
            <a:spAutoFit/>
          </a:bodyPr>
          <a:lstStyle/>
          <a:p>
            <a:pPr marL="12700">
              <a:lnSpc>
                <a:spcPct val="100000"/>
              </a:lnSpc>
              <a:spcBef>
                <a:spcPts val="100"/>
              </a:spcBef>
            </a:pPr>
            <a:r>
              <a:rPr sz="4400" b="0" dirty="0">
                <a:latin typeface="Calibri"/>
                <a:cs typeface="Calibri"/>
              </a:rPr>
              <a:t>Problem</a:t>
            </a:r>
            <a:r>
              <a:rPr sz="4400" b="0" spc="-180" dirty="0">
                <a:latin typeface="Calibri"/>
                <a:cs typeface="Calibri"/>
              </a:rPr>
              <a:t> </a:t>
            </a:r>
            <a:r>
              <a:rPr sz="4400" b="0" spc="-10" dirty="0">
                <a:latin typeface="Calibri"/>
                <a:cs typeface="Calibri"/>
              </a:rPr>
              <a:t>Statement</a:t>
            </a:r>
            <a:endParaRPr sz="4400" dirty="0">
              <a:latin typeface="Calibri"/>
              <a:cs typeface="Calibri"/>
            </a:endParaRP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225719" y="1161910"/>
            <a:ext cx="8277859" cy="4288995"/>
          </a:xfrm>
          <a:prstGeom prst="rect">
            <a:avLst/>
          </a:prstGeom>
        </p:spPr>
        <p:txBody>
          <a:bodyPr vert="horz" wrap="square" lIns="0" tIns="12700" rIns="0" bIns="0" rtlCol="0">
            <a:spAutoFit/>
          </a:bodyPr>
          <a:lstStyle/>
          <a:p>
            <a:pPr>
              <a:buNone/>
            </a:pPr>
            <a:r>
              <a:rPr lang="en-US" sz="2000" b="1" dirty="0"/>
              <a:t>Problem Statement – Medico</a:t>
            </a:r>
          </a:p>
          <a:p>
            <a:pPr>
              <a:buNone/>
            </a:pPr>
            <a:r>
              <a:rPr lang="en-US" sz="2000" dirty="0"/>
              <a:t>The healthcare system faces challenges such as:</a:t>
            </a:r>
          </a:p>
          <a:p>
            <a:pPr>
              <a:buFont typeface="Arial" panose="020B0604020202020204" pitchFamily="34" charset="0"/>
              <a:buChar char="•"/>
            </a:pPr>
            <a:r>
              <a:rPr lang="en-US" sz="2000" dirty="0"/>
              <a:t>Disorganized patient records and inefficient appointment management</a:t>
            </a:r>
          </a:p>
          <a:p>
            <a:pPr>
              <a:buFont typeface="Arial" panose="020B0604020202020204" pitchFamily="34" charset="0"/>
              <a:buChar char="•"/>
            </a:pPr>
            <a:r>
              <a:rPr lang="en-US" sz="2000" dirty="0"/>
              <a:t>Limited access to real-time medical data for both doctors and patients</a:t>
            </a:r>
          </a:p>
          <a:p>
            <a:pPr>
              <a:buFont typeface="Arial" panose="020B0604020202020204" pitchFamily="34" charset="0"/>
              <a:buChar char="•"/>
            </a:pPr>
            <a:r>
              <a:rPr lang="en-US" sz="2000" dirty="0"/>
              <a:t>Fragmented communication between patients, doctors, and diagnostic services</a:t>
            </a:r>
          </a:p>
          <a:p>
            <a:pPr>
              <a:buNone/>
            </a:pPr>
            <a:r>
              <a:rPr lang="en-US" sz="2000" dirty="0"/>
              <a:t>There is no unified, user-friendly solution that:</a:t>
            </a:r>
          </a:p>
          <a:p>
            <a:pPr>
              <a:buFont typeface="Arial" panose="020B0604020202020204" pitchFamily="34" charset="0"/>
              <a:buChar char="•"/>
            </a:pPr>
            <a:r>
              <a:rPr lang="en-US" sz="2000" dirty="0"/>
              <a:t>Streamlines patient-doctor interactions and appointment scheduling</a:t>
            </a:r>
          </a:p>
          <a:p>
            <a:pPr>
              <a:buFont typeface="Arial" panose="020B0604020202020204" pitchFamily="34" charset="0"/>
              <a:buChar char="•"/>
            </a:pPr>
            <a:r>
              <a:rPr lang="en-US" sz="2000" dirty="0"/>
              <a:t>Centralizes health records and diagnostic reports for quick access</a:t>
            </a:r>
          </a:p>
          <a:p>
            <a:pPr>
              <a:buFont typeface="Arial" panose="020B0604020202020204" pitchFamily="34" charset="0"/>
              <a:buChar char="•"/>
            </a:pPr>
            <a:r>
              <a:rPr lang="en-US" sz="2000" dirty="0"/>
              <a:t>Provides cost-effective, accessible digital healthcare tools for clinics and individuals</a:t>
            </a:r>
          </a:p>
          <a:p>
            <a:r>
              <a:rPr lang="en-US" sz="2000" b="1" dirty="0"/>
              <a:t>Medico</a:t>
            </a:r>
            <a:r>
              <a:rPr lang="en-US" sz="2000" dirty="0"/>
              <a:t> aims to bridge this gap by offering an integrated, efficient, and affordable digital healthcare management platform.</a:t>
            </a:r>
          </a:p>
          <a:p>
            <a:pPr marL="12700" marR="5080">
              <a:lnSpc>
                <a:spcPct val="136600"/>
              </a:lnSpc>
              <a:spcBef>
                <a:spcPts val="100"/>
              </a:spcBef>
            </a:pPr>
            <a:endParaRPr lang="en-US" sz="1400" dirty="0">
              <a:latin typeface="Arial"/>
              <a:cs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D7851-4D16-B175-4B4B-2D7E3FC0ED25}"/>
              </a:ext>
            </a:extLst>
          </p:cNvPr>
          <p:cNvSpPr>
            <a:spLocks noGrp="1"/>
          </p:cNvSpPr>
          <p:nvPr>
            <p:ph type="title"/>
          </p:nvPr>
        </p:nvSpPr>
        <p:spPr>
          <a:xfrm>
            <a:off x="152400" y="304800"/>
            <a:ext cx="8399043" cy="492443"/>
          </a:xfrm>
        </p:spPr>
        <p:txBody>
          <a:bodyPr/>
          <a:lstStyle/>
          <a:p>
            <a:r>
              <a:rPr lang="en-IN" dirty="0"/>
              <a:t>Our Solution</a:t>
            </a:r>
          </a:p>
        </p:txBody>
      </p:sp>
      <p:sp>
        <p:nvSpPr>
          <p:cNvPr id="3" name="Text Placeholder 2">
            <a:extLst>
              <a:ext uri="{FF2B5EF4-FFF2-40B4-BE49-F238E27FC236}">
                <a16:creationId xmlns:a16="http://schemas.microsoft.com/office/drawing/2014/main" id="{8A6521F6-FAD0-C7C9-B803-5A5B46D5A0F9}"/>
              </a:ext>
            </a:extLst>
          </p:cNvPr>
          <p:cNvSpPr>
            <a:spLocks noGrp="1"/>
          </p:cNvSpPr>
          <p:nvPr>
            <p:ph type="body" idx="1"/>
          </p:nvPr>
        </p:nvSpPr>
        <p:spPr>
          <a:xfrm>
            <a:off x="152400" y="1219200"/>
            <a:ext cx="8686800" cy="6771084"/>
          </a:xfrm>
        </p:spPr>
        <p:txBody>
          <a:bodyPr/>
          <a:lstStyle/>
          <a:p>
            <a:r>
              <a:rPr lang="en-US" sz="2000" dirty="0"/>
              <a:t>Medico empowers:</a:t>
            </a:r>
          </a:p>
          <a:p>
            <a:endParaRPr lang="en-US" sz="2000" dirty="0"/>
          </a:p>
          <a:p>
            <a:pPr marL="342900" indent="-342900">
              <a:buFont typeface="Arial" panose="020B0604020202020204" pitchFamily="34" charset="0"/>
              <a:buChar char="•"/>
            </a:pPr>
            <a:r>
              <a:rPr lang="en-US" sz="2000" dirty="0"/>
              <a:t>Patients to understand complex medical jargon and take proactive steps in their care journey.</a:t>
            </a:r>
          </a:p>
          <a:p>
            <a:pPr marL="342900" indent="-342900">
              <a:buFont typeface="Arial" panose="020B0604020202020204" pitchFamily="34" charset="0"/>
              <a:buChar char="•"/>
            </a:pPr>
            <a:r>
              <a:rPr lang="en-US" sz="2000" dirty="0"/>
              <a:t>Caregivers to support elderly or unwell family members with clarity and confidence.</a:t>
            </a:r>
          </a:p>
          <a:p>
            <a:pPr marL="342900" indent="-342900">
              <a:buFont typeface="Arial" panose="020B0604020202020204" pitchFamily="34" charset="0"/>
              <a:buChar char="•"/>
            </a:pPr>
            <a:r>
              <a:rPr lang="en-US" sz="2000" dirty="0"/>
              <a:t>Students of biology, medicine, and healthcare to explore real-world diagnostics through AI.</a:t>
            </a:r>
          </a:p>
          <a:p>
            <a:pPr marL="342900" indent="-342900">
              <a:buFont typeface="Arial" panose="020B0604020202020204" pitchFamily="34" charset="0"/>
              <a:buChar char="•"/>
            </a:pPr>
            <a:r>
              <a:rPr lang="en-US" sz="2000" dirty="0"/>
              <a:t>Doctors by reducing repetitive explanation time and improving patient comprehension.</a:t>
            </a:r>
          </a:p>
          <a:p>
            <a:pPr marL="342900" indent="-342900">
              <a:buFont typeface="Arial" panose="020B0604020202020204" pitchFamily="34" charset="0"/>
              <a:buChar char="•"/>
            </a:pPr>
            <a:r>
              <a:rPr lang="en-US" sz="2000" dirty="0"/>
              <a:t>Rural or underserved populations who lack immediate access to healthcare professionals.</a:t>
            </a:r>
          </a:p>
          <a:p>
            <a:pPr marL="342900" indent="-342900">
              <a:buFont typeface="Arial" panose="020B0604020202020204" pitchFamily="34" charset="0"/>
              <a:buChar char="•"/>
            </a:pPr>
            <a:r>
              <a:rPr lang="en-US" sz="2000" dirty="0"/>
              <a:t>Busy professionals who want quick, digestible insights before scheduling a consultation.</a:t>
            </a:r>
          </a:p>
          <a:p>
            <a:pPr marL="342900" indent="-342900">
              <a:buFont typeface="Arial" panose="020B0604020202020204" pitchFamily="34" charset="0"/>
              <a:buChar char="•"/>
            </a:pPr>
            <a:r>
              <a:rPr lang="en-US" sz="2000" dirty="0"/>
              <a:t>Medical researchers to analyze patterns in report data for studies and insights.</a:t>
            </a:r>
          </a:p>
          <a:p>
            <a:pPr marL="342900" indent="-342900">
              <a:buFont typeface="Arial" panose="020B0604020202020204" pitchFamily="34" charset="0"/>
              <a:buChar char="•"/>
            </a:pPr>
            <a:r>
              <a:rPr lang="en-US" sz="2000" dirty="0"/>
              <a:t>Health startups to integrate intelligent report analysis into their services.</a:t>
            </a:r>
          </a:p>
          <a:p>
            <a:pPr marL="342900" indent="-342900">
              <a:buFont typeface="Arial" panose="020B0604020202020204" pitchFamily="34" charset="0"/>
              <a:buChar char="•"/>
            </a:pPr>
            <a:r>
              <a:rPr lang="en-US" sz="2000" dirty="0"/>
              <a:t>Digital health platforms looking to enhance UX with smart report interpretation.</a:t>
            </a:r>
          </a:p>
          <a:p>
            <a:pPr marL="342900" indent="-342900">
              <a:buFont typeface="Arial" panose="020B0604020202020204" pitchFamily="34" charset="0"/>
              <a:buChar char="•"/>
            </a:pPr>
            <a:r>
              <a:rPr lang="en-US" sz="2000" dirty="0"/>
              <a:t>Language-challenged patients who struggle with English or medical terminology</a:t>
            </a:r>
          </a:p>
          <a:p>
            <a:endParaRPr lang="en-US" sz="2000" dirty="0"/>
          </a:p>
          <a:p>
            <a:endParaRPr lang="en-US" sz="2000" dirty="0"/>
          </a:p>
          <a:p>
            <a:r>
              <a:rPr lang="en-US" sz="2000" dirty="0"/>
              <a:t>This is not just a health app — it's a bridge between diagnosis and understanding, built with empathy and intelligence.</a:t>
            </a:r>
            <a:endParaRPr lang="en-IN" sz="2000" dirty="0"/>
          </a:p>
        </p:txBody>
      </p:sp>
      <p:sp>
        <p:nvSpPr>
          <p:cNvPr id="4" name="object 3">
            <a:extLst>
              <a:ext uri="{FF2B5EF4-FFF2-40B4-BE49-F238E27FC236}">
                <a16:creationId xmlns:a16="http://schemas.microsoft.com/office/drawing/2014/main" id="{37A70977-2919-19E7-98C4-88FAA7544BDA}"/>
              </a:ext>
            </a:extLst>
          </p:cNvPr>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spTree>
    <p:extLst>
      <p:ext uri="{BB962C8B-B14F-4D97-AF65-F5344CB8AC3E}">
        <p14:creationId xmlns:p14="http://schemas.microsoft.com/office/powerpoint/2010/main" val="1522106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88265">
              <a:lnSpc>
                <a:spcPct val="100000"/>
              </a:lnSpc>
              <a:spcBef>
                <a:spcPts val="100"/>
              </a:spcBef>
            </a:pPr>
            <a:r>
              <a:rPr spc="-10" dirty="0"/>
              <a:t>Objectives</a:t>
            </a: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325517" y="1128498"/>
            <a:ext cx="6913245" cy="5054589"/>
          </a:xfrm>
          <a:prstGeom prst="rect">
            <a:avLst/>
          </a:prstGeom>
        </p:spPr>
        <p:txBody>
          <a:bodyPr vert="horz" wrap="square" lIns="0" tIns="80645" rIns="0" bIns="0" rtlCol="0">
            <a:spAutoFit/>
          </a:bodyPr>
          <a:lstStyle/>
          <a:p>
            <a:pPr>
              <a:lnSpc>
                <a:spcPct val="100000"/>
              </a:lnSpc>
              <a:spcBef>
                <a:spcPts val="1140"/>
              </a:spcBef>
            </a:pPr>
            <a:r>
              <a:rPr lang="en-US" sz="2000" b="1" dirty="0">
                <a:latin typeface="Arial"/>
                <a:cs typeface="Arial"/>
              </a:rPr>
              <a:t>Main Goal :</a:t>
            </a:r>
          </a:p>
          <a:p>
            <a:pPr>
              <a:lnSpc>
                <a:spcPct val="100000"/>
              </a:lnSpc>
              <a:spcBef>
                <a:spcPts val="1140"/>
              </a:spcBef>
            </a:pPr>
            <a:r>
              <a:rPr lang="en-US" sz="2000" dirty="0">
                <a:latin typeface="Arial"/>
                <a:cs typeface="Arial"/>
              </a:rPr>
              <a:t>To develop an intelligent mobile platform that interprets medical reports and guides users toward understanding and treatment.</a:t>
            </a:r>
          </a:p>
          <a:p>
            <a:r>
              <a:rPr lang="en-US" sz="2000" b="1" dirty="0"/>
              <a:t>Key Objectives:</a:t>
            </a:r>
          </a:p>
          <a:p>
            <a:pPr marL="342900" indent="-342900">
              <a:buFont typeface="Arial" panose="020B0604020202020204" pitchFamily="34" charset="0"/>
              <a:buChar char="•"/>
            </a:pPr>
            <a:r>
              <a:rPr lang="en-US" sz="2000" dirty="0"/>
              <a:t>Build a user-friendly mobile app with intuitive UI/UX for report uploading and viewing.</a:t>
            </a:r>
          </a:p>
          <a:p>
            <a:pPr marL="342900" indent="-342900">
              <a:buFont typeface="Arial" panose="020B0604020202020204" pitchFamily="34" charset="0"/>
              <a:buChar char="•"/>
            </a:pPr>
            <a:r>
              <a:rPr lang="en-US" sz="2000" dirty="0"/>
              <a:t>Integrate AI/NLP to extract and simplify complex medical terminology.</a:t>
            </a:r>
          </a:p>
          <a:p>
            <a:pPr marL="342900" indent="-342900">
              <a:buFont typeface="Arial" panose="020B0604020202020204" pitchFamily="34" charset="0"/>
              <a:buChar char="•"/>
            </a:pPr>
            <a:r>
              <a:rPr lang="en-US" sz="2000" dirty="0"/>
              <a:t>Enable real-time insights on possible causes and recommended cures.</a:t>
            </a:r>
          </a:p>
          <a:p>
            <a:pPr marL="342900" indent="-342900">
              <a:buFont typeface="Arial" panose="020B0604020202020204" pitchFamily="34" charset="0"/>
              <a:buChar char="•"/>
            </a:pPr>
            <a:r>
              <a:rPr lang="en-US" sz="2000" dirty="0"/>
              <a:t>Suggest verified doctors or specialists based on the report's findings.</a:t>
            </a:r>
          </a:p>
          <a:p>
            <a:pPr marL="342900" indent="-342900">
              <a:buFont typeface="Arial" panose="020B0604020202020204" pitchFamily="34" charset="0"/>
              <a:buChar char="•"/>
            </a:pPr>
            <a:r>
              <a:rPr lang="en-US" sz="2000" dirty="0"/>
              <a:t>Demonstrate the solution with real report examples and accurate health recommendations</a:t>
            </a:r>
          </a:p>
          <a:p>
            <a:pPr marL="12700">
              <a:lnSpc>
                <a:spcPct val="100000"/>
              </a:lnSpc>
            </a:pPr>
            <a:endParaRPr lang="en-US" sz="1400" dirty="0">
              <a:latin typeface="Arial"/>
              <a:cs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6309319"/>
            <a:ext cx="8424545" cy="367665"/>
            <a:chOff x="0" y="6309319"/>
            <a:chExt cx="8424545" cy="367665"/>
          </a:xfrm>
        </p:grpSpPr>
        <p:pic>
          <p:nvPicPr>
            <p:cNvPr id="3" name="object 3"/>
            <p:cNvPicPr/>
            <p:nvPr/>
          </p:nvPicPr>
          <p:blipFill>
            <a:blip r:embed="rId2" cstate="print"/>
            <a:stretch>
              <a:fillRect/>
            </a:stretch>
          </p:blipFill>
          <p:spPr>
            <a:xfrm>
              <a:off x="0" y="6533445"/>
              <a:ext cx="8423920" cy="143277"/>
            </a:xfrm>
            <a:prstGeom prst="rect">
              <a:avLst/>
            </a:prstGeom>
          </p:spPr>
        </p:pic>
        <p:pic>
          <p:nvPicPr>
            <p:cNvPr id="4" name="object 4"/>
            <p:cNvPicPr/>
            <p:nvPr/>
          </p:nvPicPr>
          <p:blipFill>
            <a:blip r:embed="rId3" cstate="print"/>
            <a:stretch>
              <a:fillRect/>
            </a:stretch>
          </p:blipFill>
          <p:spPr>
            <a:xfrm>
              <a:off x="72007" y="6309319"/>
              <a:ext cx="2411755" cy="346690"/>
            </a:xfrm>
            <a:prstGeom prst="rect">
              <a:avLst/>
            </a:prstGeom>
          </p:spPr>
        </p:pic>
      </p:grpSp>
      <p:sp>
        <p:nvSpPr>
          <p:cNvPr id="5" name="object 5"/>
          <p:cNvSpPr txBox="1">
            <a:spLocks noGrp="1"/>
          </p:cNvSpPr>
          <p:nvPr>
            <p:ph type="title"/>
          </p:nvPr>
        </p:nvSpPr>
        <p:spPr>
          <a:xfrm>
            <a:off x="72007" y="213443"/>
            <a:ext cx="8399043" cy="741680"/>
          </a:xfrm>
          <a:prstGeom prst="rect">
            <a:avLst/>
          </a:prstGeom>
        </p:spPr>
        <p:txBody>
          <a:bodyPr vert="horz" wrap="square" lIns="0" tIns="12700" rIns="0" bIns="0" rtlCol="0">
            <a:spAutoFit/>
          </a:bodyPr>
          <a:lstStyle/>
          <a:p>
            <a:pPr marL="88265">
              <a:lnSpc>
                <a:spcPct val="100000"/>
              </a:lnSpc>
              <a:spcBef>
                <a:spcPts val="100"/>
              </a:spcBef>
              <a:tabLst>
                <a:tab pos="3312795" algn="l"/>
                <a:tab pos="4813300" algn="l"/>
                <a:tab pos="5797550" algn="l"/>
              </a:tabLst>
            </a:pPr>
            <a:r>
              <a:rPr spc="-10" dirty="0"/>
              <a:t>Methodology,</a:t>
            </a:r>
            <a:r>
              <a:rPr dirty="0"/>
              <a:t>	</a:t>
            </a:r>
            <a:r>
              <a:rPr spc="-10" dirty="0"/>
              <a:t>Tools,</a:t>
            </a:r>
            <a:r>
              <a:rPr dirty="0"/>
              <a:t>	</a:t>
            </a:r>
            <a:r>
              <a:rPr spc="-25" dirty="0"/>
              <a:t>and</a:t>
            </a:r>
            <a:r>
              <a:rPr dirty="0"/>
              <a:t>	</a:t>
            </a:r>
            <a:r>
              <a:rPr spc="-10" dirty="0"/>
              <a:t>Techniques</a:t>
            </a:r>
          </a:p>
        </p:txBody>
      </p:sp>
      <p:sp>
        <p:nvSpPr>
          <p:cNvPr id="6" name="object 6"/>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sp>
        <p:nvSpPr>
          <p:cNvPr id="7" name="object 7"/>
          <p:cNvSpPr txBox="1"/>
          <p:nvPr/>
        </p:nvSpPr>
        <p:spPr>
          <a:xfrm>
            <a:off x="178696" y="1180668"/>
            <a:ext cx="7997190" cy="4950073"/>
          </a:xfrm>
          <a:prstGeom prst="rect">
            <a:avLst/>
          </a:prstGeom>
        </p:spPr>
        <p:txBody>
          <a:bodyPr vert="horz" wrap="square" lIns="0" tIns="12700" rIns="0" bIns="0" rtlCol="0">
            <a:spAutoFit/>
          </a:bodyPr>
          <a:lstStyle/>
          <a:p>
            <a:pPr>
              <a:buNone/>
            </a:pPr>
            <a:r>
              <a:rPr lang="en-IN" b="1" dirty="0"/>
              <a:t>Step-by-Step Approach – Medico</a:t>
            </a:r>
          </a:p>
          <a:p>
            <a:pPr>
              <a:buFont typeface="+mj-lt"/>
              <a:buAutoNum type="arabicPeriod"/>
            </a:pPr>
            <a:r>
              <a:rPr lang="en-IN" b="1" dirty="0"/>
              <a:t>Research &amp; Analysis</a:t>
            </a:r>
            <a:br>
              <a:rPr lang="en-IN" dirty="0"/>
            </a:br>
            <a:r>
              <a:rPr lang="en-IN" dirty="0"/>
              <a:t>Identified user pain points in understanding medical reports and choosing the right doctor.</a:t>
            </a:r>
          </a:p>
          <a:p>
            <a:pPr>
              <a:buFont typeface="+mj-lt"/>
              <a:buAutoNum type="arabicPeriod"/>
            </a:pPr>
            <a:r>
              <a:rPr lang="en-IN" b="1" dirty="0"/>
              <a:t>Design &amp; Prototyping</a:t>
            </a:r>
            <a:br>
              <a:rPr lang="en-IN" dirty="0"/>
            </a:br>
            <a:r>
              <a:rPr lang="en-IN" dirty="0"/>
              <a:t>Created user-friendly wireframes using Figma with focus on accessibility.</a:t>
            </a:r>
          </a:p>
          <a:p>
            <a:pPr>
              <a:buFont typeface="+mj-lt"/>
              <a:buAutoNum type="arabicPeriod"/>
            </a:pPr>
            <a:r>
              <a:rPr lang="en-IN" b="1" dirty="0"/>
              <a:t>Database Design</a:t>
            </a:r>
            <a:br>
              <a:rPr lang="en-IN" dirty="0"/>
            </a:br>
            <a:r>
              <a:rPr lang="en-IN" dirty="0"/>
              <a:t>Structured a scalable MongoDB database for storing reports, user data, and doctor info.</a:t>
            </a:r>
          </a:p>
          <a:p>
            <a:pPr>
              <a:buFont typeface="+mj-lt"/>
              <a:buAutoNum type="arabicPeriod"/>
            </a:pPr>
            <a:r>
              <a:rPr lang="en-IN" b="1" dirty="0"/>
              <a:t>Development</a:t>
            </a:r>
            <a:endParaRPr lang="en-IN" dirty="0"/>
          </a:p>
          <a:p>
            <a:pPr marL="742950" lvl="1" indent="-285750">
              <a:buFont typeface="+mj-lt"/>
              <a:buAutoNum type="arabicPeriod"/>
            </a:pPr>
            <a:r>
              <a:rPr lang="en-IN" b="1" dirty="0"/>
              <a:t>Frontend:</a:t>
            </a:r>
            <a:r>
              <a:rPr lang="en-IN" dirty="0"/>
              <a:t> React.js for smooth and responsive UI</a:t>
            </a:r>
          </a:p>
          <a:p>
            <a:pPr marL="742950" lvl="1" indent="-285750">
              <a:buFont typeface="+mj-lt"/>
              <a:buAutoNum type="arabicPeriod"/>
            </a:pPr>
            <a:r>
              <a:rPr lang="en-IN" b="1" dirty="0"/>
              <a:t>Backend:</a:t>
            </a:r>
            <a:r>
              <a:rPr lang="en-IN" dirty="0"/>
              <a:t> Node.js + Express for handling logic and APIs</a:t>
            </a:r>
          </a:p>
          <a:p>
            <a:pPr marL="742950" lvl="1" indent="-285750">
              <a:buFont typeface="+mj-lt"/>
              <a:buAutoNum type="arabicPeriod"/>
            </a:pPr>
            <a:r>
              <a:rPr lang="en-IN" b="1" dirty="0"/>
              <a:t>Database:</a:t>
            </a:r>
            <a:r>
              <a:rPr lang="en-IN" dirty="0"/>
              <a:t> MongoDB for efficient data storage</a:t>
            </a:r>
          </a:p>
          <a:p>
            <a:pPr>
              <a:buFont typeface="+mj-lt"/>
              <a:buAutoNum type="arabicPeriod"/>
            </a:pPr>
            <a:r>
              <a:rPr lang="en-IN" b="1" dirty="0"/>
              <a:t>Testing &amp; Improvements</a:t>
            </a:r>
            <a:br>
              <a:rPr lang="en-IN" dirty="0"/>
            </a:br>
            <a:r>
              <a:rPr lang="en-IN" dirty="0"/>
              <a:t>Collected user feedback and made continuous improvements.</a:t>
            </a:r>
          </a:p>
          <a:p>
            <a:pPr>
              <a:buFont typeface="+mj-lt"/>
              <a:buAutoNum type="arabicPeriod"/>
            </a:pPr>
            <a:r>
              <a:rPr lang="en-IN" b="1" dirty="0"/>
              <a:t>Deployment</a:t>
            </a:r>
            <a:br>
              <a:rPr lang="en-IN" dirty="0"/>
            </a:br>
            <a:r>
              <a:rPr lang="en-IN" dirty="0"/>
              <a:t>Live demo hosted on Netlify with backend possibly on Heroku or Render</a:t>
            </a:r>
          </a:p>
          <a:p>
            <a:pPr marL="38735">
              <a:lnSpc>
                <a:spcPct val="100000"/>
              </a:lnSpc>
              <a:spcBef>
                <a:spcPts val="100"/>
              </a:spcBef>
            </a:pPr>
            <a:endParaRPr lang="en-IN" sz="1400" dirty="0">
              <a:latin typeface="Arial"/>
              <a:cs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11111"/>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594</TotalTime>
  <Words>1297</Words>
  <Application>Microsoft Office PowerPoint</Application>
  <PresentationFormat>On-screen Show (4:3)</PresentationFormat>
  <Paragraphs>141</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Garamond</vt:lpstr>
      <vt:lpstr>Times New Roman</vt:lpstr>
      <vt:lpstr>Verdana</vt:lpstr>
      <vt:lpstr>Office Theme</vt:lpstr>
      <vt:lpstr>PowerPoint Presentation</vt:lpstr>
      <vt:lpstr>Experience Builder</vt:lpstr>
      <vt:lpstr>Project Overview</vt:lpstr>
      <vt:lpstr>About the Problem</vt:lpstr>
      <vt:lpstr>About the Problem</vt:lpstr>
      <vt:lpstr>Problem Statement</vt:lpstr>
      <vt:lpstr>Our Solution</vt:lpstr>
      <vt:lpstr>Objectives</vt:lpstr>
      <vt:lpstr>Methodology, Tools, and Techniques</vt:lpstr>
      <vt:lpstr>Methodology, Tools, and Techniques</vt:lpstr>
      <vt:lpstr>Methodology Flowchart</vt:lpstr>
      <vt:lpstr>PowerPoint Presentation</vt:lpstr>
      <vt:lpstr>PowerPoint Presentation</vt:lpstr>
      <vt:lpstr>PowerPoint Presentation</vt:lpstr>
      <vt:lpstr>PowerPoint Presentation</vt:lpstr>
      <vt:lpstr>PowerPoint Presentation</vt:lpstr>
      <vt:lpstr>PowerPoint Presentation</vt:lpstr>
      <vt:lpstr>Project Timeline</vt:lpstr>
      <vt:lpstr>Expected Results &amp; Impact</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Synopsis Presentation Template</dc:title>
  <dc:creator>Shrishti Pathak</dc:creator>
  <cp:lastModifiedBy>gauri katiyar</cp:lastModifiedBy>
  <cp:revision>3</cp:revision>
  <dcterms:created xsi:type="dcterms:W3CDTF">2025-04-19T18:14:41Z</dcterms:created>
  <dcterms:modified xsi:type="dcterms:W3CDTF">2025-05-07T12:35:40Z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2025-02-02T00:00:00Z</vt:filetime>
  </property>
  <property fmtid="{D5CDD505-2E9C-101B-9397-08002B2CF9AE}" pid="3" name="Creator">
    <vt:lpwstr>Keynote</vt:lpwstr>
  </property>
  <property fmtid="{D5CDD505-2E9C-101B-9397-08002B2CF9AE}" pid="4" name="LastSaved">
    <vt:filetime>2025-04-19T00:00:00Z</vt:filetime>
  </property>
  <property fmtid="{D5CDD505-2E9C-101B-9397-08002B2CF9AE}" pid="5" name="Producer">
    <vt:lpwstr>3-Heights(TM) PDF Security Shell 4.8.25.2 (http://www.pdf-tools.com)</vt:lpwstr>
  </property>
</Properties>
</file>